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310" r:id="rId2"/>
    <p:sldId id="262" r:id="rId3"/>
    <p:sldId id="265" r:id="rId4"/>
    <p:sldId id="319" r:id="rId5"/>
    <p:sldId id="302" r:id="rId6"/>
    <p:sldId id="312" r:id="rId7"/>
    <p:sldId id="313" r:id="rId8"/>
    <p:sldId id="314" r:id="rId9"/>
    <p:sldId id="315" r:id="rId10"/>
    <p:sldId id="316" r:id="rId11"/>
    <p:sldId id="317" r:id="rId12"/>
    <p:sldId id="318" r:id="rId13"/>
    <p:sldId id="309" r:id="rId14"/>
    <p:sldId id="294" r:id="rId15"/>
    <p:sldId id="296" r:id="rId16"/>
    <p:sldId id="297" r:id="rId17"/>
    <p:sldId id="298" r:id="rId18"/>
    <p:sldId id="299" r:id="rId19"/>
    <p:sldId id="301" r:id="rId20"/>
    <p:sldId id="311" r:id="rId21"/>
    <p:sldId id="275" r:id="rId22"/>
    <p:sldId id="295" r:id="rId23"/>
  </p:sldIdLst>
  <p:sldSz cx="9144000" cy="5143500" type="screen16x9"/>
  <p:notesSz cx="6858000" cy="9144000"/>
  <p:embeddedFontLst>
    <p:embeddedFont>
      <p:font typeface="Bebas Neue" panose="020B0606020202050201" pitchFamily="34" charset="77"/>
      <p:regular r:id="rId25"/>
    </p:embeddedFont>
    <p:embeddedFont>
      <p:font typeface="Calibri" panose="020F0502020204030204" pitchFamily="34" charset="0"/>
      <p:regular r:id="rId26"/>
      <p:bold r:id="rId27"/>
      <p:italic r:id="rId28"/>
      <p:boldItalic r:id="rId29"/>
    </p:embeddedFont>
    <p:embeddedFont>
      <p:font typeface="Cambria Math" panose="02040503050406030204" pitchFamily="18" charset="0"/>
      <p:regular r:id="rId30"/>
    </p:embeddedFont>
    <p:embeddedFont>
      <p:font typeface="Fira Sans Extra Condensed SemiBold" panose="020B0603050000020004" pitchFamily="34" charset="0"/>
      <p:regular r:id="rId31"/>
      <p:bold r:id="rId32"/>
      <p:italic r:id="rId33"/>
      <p:boldItalic r:id="rId34"/>
    </p:embeddedFon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DFA3"/>
    <a:srgbClr val="000000"/>
    <a:srgbClr val="9E82EC"/>
    <a:srgbClr val="EF7272"/>
    <a:srgbClr val="4BA64B"/>
    <a:srgbClr val="FFBF4C"/>
    <a:srgbClr val="FFFFFF"/>
    <a:srgbClr val="FEC017"/>
    <a:srgbClr val="3364AC"/>
    <a:srgbClr val="67CA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0ED4938-CF40-4F16-9B69-E8FC980B91DA}">
  <a:tblStyle styleId="{60ED4938-CF40-4F16-9B69-E8FC980B91D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23"/>
    <p:restoredTop sz="80845"/>
  </p:normalViewPr>
  <p:slideViewPr>
    <p:cSldViewPr snapToGrid="0">
      <p:cViewPr varScale="1">
        <p:scale>
          <a:sx n="125" d="100"/>
          <a:sy n="125" d="100"/>
        </p:scale>
        <p:origin x="1096" y="176"/>
      </p:cViewPr>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fbd23a376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fbd23a376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everyone, I’m Ying. I was trained as a cognitive psychologist, and I stayed in academia for the past 9 years. </a:t>
            </a:r>
          </a:p>
          <a:p>
            <a:pPr marL="0" lvl="0" indent="0" algn="l" rtl="0">
              <a:spcBef>
                <a:spcPts val="0"/>
              </a:spcBef>
              <a:spcAft>
                <a:spcPts val="0"/>
              </a:spcAft>
              <a:buNone/>
            </a:pPr>
            <a:r>
              <a:rPr lang="en-US" dirty="0"/>
              <a:t>Recently, I decided to make a career transition into industry. </a:t>
            </a:r>
          </a:p>
          <a:p>
            <a:pPr marL="0" lvl="0" indent="0" algn="l" rtl="0">
              <a:spcBef>
                <a:spcPts val="0"/>
              </a:spcBef>
              <a:spcAft>
                <a:spcPts val="0"/>
              </a:spcAft>
              <a:buNone/>
            </a:pPr>
            <a:r>
              <a:rPr lang="en-US" dirty="0"/>
              <a:t>But I really don’t know what types of industry jobs I can do.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74661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take a look at the keywords, then she may realize that oh</a:t>
            </a:r>
          </a:p>
          <a:p>
            <a:r>
              <a:rPr lang="en-US" dirty="0"/>
              <a:t>Jobs that dealing with accounting, tax or payroll may also be relevant </a:t>
            </a:r>
          </a:p>
        </p:txBody>
      </p:sp>
    </p:spTree>
    <p:extLst>
      <p:ext uri="{BB962C8B-B14F-4D97-AF65-F5344CB8AC3E}">
        <p14:creationId xmlns:p14="http://schemas.microsoft.com/office/powerpoint/2010/main" val="3428100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she can explore more by looking at the common job titles that fall within this category</a:t>
            </a:r>
          </a:p>
          <a:p>
            <a:r>
              <a:rPr lang="en-US" dirty="0"/>
              <a:t>And if she want’s to learn more about  a specific title, for example, this entry level auditor, </a:t>
            </a:r>
          </a:p>
        </p:txBody>
      </p:sp>
    </p:spTree>
    <p:extLst>
      <p:ext uri="{BB962C8B-B14F-4D97-AF65-F5344CB8AC3E}">
        <p14:creationId xmlns:p14="http://schemas.microsoft.com/office/powerpoint/2010/main" val="1179082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Then she can click it, and check the original job post</a:t>
            </a:r>
          </a:p>
        </p:txBody>
      </p:sp>
    </p:spTree>
    <p:extLst>
      <p:ext uri="{BB962C8B-B14F-4D97-AF65-F5344CB8AC3E}">
        <p14:creationId xmlns:p14="http://schemas.microsoft.com/office/powerpoint/2010/main" val="895475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fbd23a376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fbd23a376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With that, I’ll wrap up my presentation. I hope you like this resume-based career explorer, </a:t>
            </a:r>
          </a:p>
          <a:p>
            <a:pPr marL="171450" lvl="0" indent="-171450" algn="l" rtl="0">
              <a:spcBef>
                <a:spcPts val="0"/>
              </a:spcBef>
              <a:spcAft>
                <a:spcPts val="0"/>
              </a:spcAft>
              <a:buFont typeface="Arial" panose="020B0604020202020204" pitchFamily="34" charset="0"/>
              <a:buChar char="•"/>
            </a:pPr>
            <a:r>
              <a:rPr lang="en-US" strike="sngStrike" dirty="0"/>
              <a:t>Which Used a comprehensive and holistic description of the users’ career profile to search for the types of jobs that fit the user</a:t>
            </a:r>
          </a:p>
          <a:p>
            <a:pPr marL="171450" lvl="0" indent="-171450" algn="l" rtl="0">
              <a:spcBef>
                <a:spcPts val="0"/>
              </a:spcBef>
              <a:spcAft>
                <a:spcPts val="0"/>
              </a:spcAft>
              <a:buFont typeface="Arial" panose="020B0604020202020204" pitchFamily="34" charset="0"/>
              <a:buChar char="•"/>
            </a:pPr>
            <a:r>
              <a:rPr lang="en-US" strike="sngStrike" dirty="0"/>
              <a:t>Hopefully, it will provide the users with new career insights that they have not thought about before. </a:t>
            </a:r>
          </a:p>
          <a:p>
            <a:pPr marL="171450" lvl="0" indent="-171450" algn="l" rtl="0">
              <a:spcBef>
                <a:spcPts val="0"/>
              </a:spcBef>
              <a:spcAft>
                <a:spcPts val="0"/>
              </a:spcAft>
              <a:buFont typeface="Arial" panose="020B0604020202020204" pitchFamily="34" charset="0"/>
              <a:buChar char="•"/>
            </a:pPr>
            <a:r>
              <a:rPr lang="en-US" dirty="0"/>
              <a:t>And its web application is coming soon. Stay tuned</a:t>
            </a:r>
          </a:p>
          <a:p>
            <a:pPr marL="171450" lvl="0" indent="-171450" algn="l" rtl="0">
              <a:spcBef>
                <a:spcPts val="0"/>
              </a:spcBef>
              <a:spcAft>
                <a:spcPts val="0"/>
              </a:spcAft>
              <a:buFont typeface="Arial" panose="020B0604020202020204" pitchFamily="34" charset="0"/>
              <a:buChar char="•"/>
            </a:pPr>
            <a:r>
              <a:rPr lang="en-US" dirty="0"/>
              <a:t>Thank you for listening. Any questions?</a:t>
            </a:r>
          </a:p>
        </p:txBody>
      </p:sp>
    </p:spTree>
    <p:extLst>
      <p:ext uri="{BB962C8B-B14F-4D97-AF65-F5344CB8AC3E}">
        <p14:creationId xmlns:p14="http://schemas.microsoft.com/office/powerpoint/2010/main" val="1145059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1037d36adbf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1037d36adbf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Consider each job description as a document, and clean the documents </a:t>
            </a:r>
            <a:r>
              <a:rPr lang="en-US" b="0" i="0" dirty="0">
                <a:solidFill>
                  <a:srgbClr val="000000"/>
                </a:solidFill>
                <a:effectLst/>
                <a:latin typeface="Helvetica Neue" panose="02000503000000020004" pitchFamily="2" charset="0"/>
              </a:rPr>
              <a:t>using </a:t>
            </a:r>
            <a:r>
              <a:rPr lang="en-US" b="0" i="0" dirty="0" err="1">
                <a:solidFill>
                  <a:srgbClr val="000000"/>
                </a:solidFill>
                <a:effectLst/>
                <a:latin typeface="Helvetica Neue" panose="02000503000000020004" pitchFamily="2" charset="0"/>
              </a:rPr>
              <a:t>lemmatizer</a:t>
            </a:r>
            <a:r>
              <a:rPr lang="en-US" b="0" i="0" dirty="0">
                <a:solidFill>
                  <a:srgbClr val="000000"/>
                </a:solidFill>
                <a:effectLst/>
                <a:latin typeface="Helvetica Neue" panose="02000503000000020004" pitchFamily="2" charset="0"/>
              </a:rPr>
              <a:t> and </a:t>
            </a:r>
            <a:r>
              <a:rPr lang="en-US" b="0" i="0" dirty="0" err="1">
                <a:solidFill>
                  <a:srgbClr val="000000"/>
                </a:solidFill>
                <a:effectLst/>
                <a:latin typeface="Helvetica Neue" panose="02000503000000020004" pitchFamily="2" charset="0"/>
              </a:rPr>
              <a:t>stopwords</a:t>
            </a:r>
            <a:r>
              <a:rPr lang="en-US" b="0" i="0" dirty="0">
                <a:solidFill>
                  <a:srgbClr val="000000"/>
                </a:solidFill>
                <a:effectLst/>
                <a:latin typeface="Helvetica Neue" panose="02000503000000020004" pitchFamily="2" charset="0"/>
              </a:rPr>
              <a:t>. Then </a:t>
            </a:r>
            <a:r>
              <a:rPr lang="en-US" dirty="0"/>
              <a:t>I used </a:t>
            </a:r>
            <a:r>
              <a:rPr lang="en-US" b="0" i="0" dirty="0">
                <a:solidFill>
                  <a:srgbClr val="000000"/>
                </a:solidFill>
                <a:effectLst/>
                <a:latin typeface="Helvetica Neue" panose="02000503000000020004" pitchFamily="2" charset="0"/>
              </a:rPr>
              <a:t>"</a:t>
            </a:r>
            <a:r>
              <a:rPr lang="en-US" dirty="0"/>
              <a:t>bag of words</a:t>
            </a:r>
            <a:r>
              <a:rPr lang="en-US" b="0" i="0" dirty="0">
                <a:solidFill>
                  <a:srgbClr val="000000"/>
                </a:solidFill>
                <a:effectLst/>
                <a:latin typeface="Helvetica Neue" panose="02000503000000020004" pitchFamily="2" charset="0"/>
              </a:rPr>
              <a:t>" model to vectorize each document with word counts and </a:t>
            </a:r>
            <a:r>
              <a:rPr lang="en-US" b="0" i="0" dirty="0" err="1">
                <a:solidFill>
                  <a:srgbClr val="000000"/>
                </a:solidFill>
                <a:effectLst/>
                <a:latin typeface="Helvetica Neue" panose="02000503000000020004" pitchFamily="2" charset="0"/>
              </a:rPr>
              <a:t>tf-idf</a:t>
            </a:r>
            <a:r>
              <a:rPr lang="en-US" b="0" i="0" dirty="0">
                <a:solidFill>
                  <a:srgbClr val="000000"/>
                </a:solidFill>
                <a:effectLst/>
                <a:latin typeface="Helvetica Neue" panose="02000503000000020004" pitchFamily="2" charset="0"/>
              </a:rPr>
              <a:t> weighting. Then I used k-means clustering to group these individual vector representations of job posts into clusters. Then I chose the top 20 components of the  “center” of each cluster to represent the topic of that cluster. Here’s are the results for 10-clustering:</a:t>
            </a:r>
            <a:endParaRPr lang="en-US" b="0" i="0" dirty="0"/>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 I used </a:t>
            </a:r>
            <a:r>
              <a:rPr lang="en-US" dirty="0" err="1"/>
              <a:t>Linkedin</a:t>
            </a:r>
            <a:r>
              <a:rPr lang="en-US" dirty="0"/>
              <a:t> to explore careers that might fit my background and interest. </a:t>
            </a:r>
          </a:p>
          <a:p>
            <a:r>
              <a:rPr lang="en-US" dirty="0"/>
              <a:t>But I’m not too happy with </a:t>
            </a:r>
            <a:r>
              <a:rPr lang="en-US" dirty="0" err="1"/>
              <a:t>Linkedin</a:t>
            </a:r>
            <a:r>
              <a:rPr lang="en-US" dirty="0"/>
              <a:t> b/c the search prompt is limited to a few key words.</a:t>
            </a:r>
          </a:p>
          <a:p>
            <a:r>
              <a:rPr lang="en-US" dirty="0"/>
              <a:t>And I don’t have the time and patience to go through this thousands of individual job posts</a:t>
            </a:r>
          </a:p>
          <a:p>
            <a:endParaRPr lang="en-US" dirty="0"/>
          </a:p>
        </p:txBody>
      </p:sp>
      <p:sp>
        <p:nvSpPr>
          <p:cNvPr id="4" name="Slide Number Placeholder 3"/>
          <p:cNvSpPr>
            <a:spLocks noGrp="1"/>
          </p:cNvSpPr>
          <p:nvPr>
            <p:ph type="sldNum" sz="quarter" idx="5"/>
          </p:nvPr>
        </p:nvSpPr>
        <p:spPr/>
        <p:txBody>
          <a:bodyPr/>
          <a:lstStyle/>
          <a:p>
            <a:fld id="{78B3ECB4-5DED-B641-82DA-21262BC11FF6}" type="slidenum">
              <a:rPr lang="en-US" smtClean="0"/>
              <a:t>2</a:t>
            </a:fld>
            <a:endParaRPr lang="en-US"/>
          </a:p>
        </p:txBody>
      </p:sp>
    </p:spTree>
    <p:extLst>
      <p:ext uri="{BB962C8B-B14F-4D97-AF65-F5344CB8AC3E}">
        <p14:creationId xmlns:p14="http://schemas.microsoft.com/office/powerpoint/2010/main" val="2281929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THAT motivates me to build a resume-based career explorer</a:t>
            </a:r>
          </a:p>
          <a:p>
            <a:r>
              <a:rPr lang="en-US" dirty="0"/>
              <a:t>Which take the user uploaded resume as the input, </a:t>
            </a:r>
          </a:p>
          <a:p>
            <a:r>
              <a:rPr lang="en-US" dirty="0"/>
              <a:t>And return the types of jobs that matched to this resume</a:t>
            </a:r>
          </a:p>
          <a:p>
            <a:endParaRPr lang="en-US" dirty="0"/>
          </a:p>
          <a:p>
            <a:endParaRPr lang="en-US" dirty="0"/>
          </a:p>
        </p:txBody>
      </p:sp>
      <p:sp>
        <p:nvSpPr>
          <p:cNvPr id="4" name="Slide Number Placeholder 3"/>
          <p:cNvSpPr>
            <a:spLocks noGrp="1"/>
          </p:cNvSpPr>
          <p:nvPr>
            <p:ph type="sldNum" sz="quarter" idx="5"/>
          </p:nvPr>
        </p:nvSpPr>
        <p:spPr/>
        <p:txBody>
          <a:bodyPr/>
          <a:lstStyle/>
          <a:p>
            <a:fld id="{78B3ECB4-5DED-B641-82DA-21262BC11FF6}" type="slidenum">
              <a:rPr lang="en-US" smtClean="0"/>
              <a:t>3</a:t>
            </a:fld>
            <a:endParaRPr lang="en-US"/>
          </a:p>
        </p:txBody>
      </p:sp>
    </p:spTree>
    <p:extLst>
      <p:ext uri="{BB962C8B-B14F-4D97-AF65-F5344CB8AC3E}">
        <p14:creationId xmlns:p14="http://schemas.microsoft.com/office/powerpoint/2010/main" val="4286295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achieve this, I started from a dataset containing </a:t>
            </a:r>
            <a:r>
              <a:rPr lang="en-US" sz="1100" dirty="0"/>
              <a:t>30 thousands jobs posted on Indeed in 2019</a:t>
            </a:r>
            <a:endParaRPr lang="en-US" dirty="0"/>
          </a:p>
          <a:p>
            <a:r>
              <a:rPr lang="en-US" dirty="0"/>
              <a:t>Then I vectorize them using the bag of words model, </a:t>
            </a:r>
          </a:p>
          <a:p>
            <a:r>
              <a:rPr lang="en-US" dirty="0"/>
              <a:t>resulting in a matrix where each row is a job post, and each column is a feature</a:t>
            </a:r>
          </a:p>
          <a:p>
            <a:r>
              <a:rPr lang="en-US" dirty="0"/>
              <a:t>Then I used the k-means clustering to group them into 36 clusters, which represents 36 job categories,</a:t>
            </a:r>
          </a:p>
          <a:p>
            <a:r>
              <a:rPr lang="en-US" dirty="0"/>
              <a:t>And then I took the center of each cluster to represent its topic.</a:t>
            </a:r>
          </a:p>
          <a:p>
            <a:r>
              <a:rPr lang="en-US" dirty="0"/>
              <a:t>Ok, so this is how I came up with the categories of jobs</a:t>
            </a:r>
          </a:p>
          <a:p>
            <a:r>
              <a:rPr lang="en-US" dirty="0"/>
              <a:t>Now, a user comes and uploads his or her resume to this career explorer, </a:t>
            </a:r>
          </a:p>
          <a:p>
            <a:r>
              <a:rPr lang="en-US" dirty="0"/>
              <a:t>This resume will be transformed into a vector using the same NLP transformer.</a:t>
            </a:r>
          </a:p>
          <a:p>
            <a:r>
              <a:rPr lang="en-US" dirty="0"/>
              <a:t>And it will be compared with the job categories using cosine similarity. </a:t>
            </a:r>
          </a:p>
          <a:p>
            <a:r>
              <a:rPr lang="en-US" dirty="0"/>
              <a:t>And the top 5 best matched job categories will be returned to the user.</a:t>
            </a:r>
          </a:p>
          <a:p>
            <a:r>
              <a:rPr lang="en-US" dirty="0"/>
              <a:t>Next, I’ll walk you through a real application of this resume-based career explorer</a:t>
            </a:r>
          </a:p>
          <a:p>
            <a:endParaRPr lang="en-US" dirty="0"/>
          </a:p>
        </p:txBody>
      </p:sp>
    </p:spTree>
    <p:extLst>
      <p:ext uri="{BB962C8B-B14F-4D97-AF65-F5344CB8AC3E}">
        <p14:creationId xmlns:p14="http://schemas.microsoft.com/office/powerpoint/2010/main" val="1278816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Say we have a user who was a banker, and this is her resume</a:t>
            </a:r>
          </a:p>
          <a:p>
            <a:r>
              <a:rPr lang="en-US" dirty="0"/>
              <a:t>As you can see, besides banking, she also has others skills </a:t>
            </a:r>
            <a:r>
              <a:rPr lang="en-US" strike="sngStrike" dirty="0"/>
              <a:t>like proficiency in Maple and html application, communication with clients, federal regulations, business skills, and she also has degrees in operations management and economics</a:t>
            </a:r>
          </a:p>
          <a:p>
            <a:r>
              <a:rPr lang="en-US" dirty="0"/>
              <a:t>Now she wants to explore what types of jobs she can do with these assets. So she uploads the resume to our career explorer</a:t>
            </a:r>
          </a:p>
          <a:p>
            <a:endParaRPr lang="en-US" dirty="0"/>
          </a:p>
        </p:txBody>
      </p:sp>
    </p:spTree>
    <p:extLst>
      <p:ext uri="{BB962C8B-B14F-4D97-AF65-F5344CB8AC3E}">
        <p14:creationId xmlns:p14="http://schemas.microsoft.com/office/powerpoint/2010/main" val="764133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Under the hood, this is all the job categories sorted by the matching score with her resume, indicated by the green bars here. </a:t>
            </a:r>
          </a:p>
          <a:p>
            <a:r>
              <a:rPr lang="en-US" dirty="0"/>
              <a:t>The yellow bars pointing downwards indicate the availability of a corresponding job category, </a:t>
            </a:r>
          </a:p>
          <a:p>
            <a:r>
              <a:rPr lang="en-US" dirty="0"/>
              <a:t>Measured by the number of job posts in this category divided by the total number of job posts.</a:t>
            </a:r>
          </a:p>
          <a:p>
            <a:r>
              <a:rPr lang="en-US" dirty="0"/>
              <a:t>But There’s no need to show all the categories to the users. </a:t>
            </a:r>
          </a:p>
          <a:p>
            <a:r>
              <a:rPr lang="en-US" dirty="0"/>
              <a:t>Instead, we only return the top 5</a:t>
            </a:r>
          </a:p>
        </p:txBody>
      </p:sp>
    </p:spTree>
    <p:extLst>
      <p:ext uri="{BB962C8B-B14F-4D97-AF65-F5344CB8AC3E}">
        <p14:creationId xmlns:p14="http://schemas.microsoft.com/office/powerpoint/2010/main" val="3523329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this is what the user will see</a:t>
            </a:r>
          </a:p>
          <a:p>
            <a:r>
              <a:rPr lang="en-US" dirty="0"/>
              <a:t>she can click each bar to get the information of that category, including keywords, job title, and job posts</a:t>
            </a:r>
          </a:p>
        </p:txBody>
      </p:sp>
    </p:spTree>
    <p:extLst>
      <p:ext uri="{BB962C8B-B14F-4D97-AF65-F5344CB8AC3E}">
        <p14:creationId xmlns:p14="http://schemas.microsoft.com/office/powerpoint/2010/main" val="3186948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latin typeface="Arial" panose="020B0604020202020204" pitchFamily="34" charset="0"/>
                <a:cs typeface="Arial" panose="020B0604020202020204" pitchFamily="34" charset="0"/>
              </a:rPr>
              <a:t>For example, the Keywords that best represent this category are branch, client, banking, lending, loan, </a:t>
            </a:r>
            <a:r>
              <a:rPr lang="en-US" sz="1100" dirty="0" err="1">
                <a:latin typeface="Arial" panose="020B0604020202020204" pitchFamily="34" charset="0"/>
                <a:cs typeface="Arial" panose="020B0604020202020204" pitchFamily="34" charset="0"/>
              </a:rPr>
              <a:t>etc</a:t>
            </a:r>
            <a:endParaRPr lang="en-US" sz="1100" dirty="0">
              <a:latin typeface="Arial" panose="020B0604020202020204" pitchFamily="34" charset="0"/>
              <a:cs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latin typeface="Arial" panose="020B0604020202020204" pitchFamily="34" charset="0"/>
                <a:cs typeface="Arial" panose="020B0604020202020204" pitchFamily="34" charset="0"/>
              </a:rPr>
              <a:t>Which are closely related to jobs in banking</a:t>
            </a:r>
          </a:p>
          <a:p>
            <a:r>
              <a:rPr lang="en-US" dirty="0"/>
              <a:t>Well this is not too interesting given that the resume IS about banking</a:t>
            </a:r>
          </a:p>
          <a:p>
            <a:r>
              <a:rPr lang="en-US" dirty="0"/>
              <a:t>What if our user wants to explore what ELSE she can do </a:t>
            </a:r>
            <a:r>
              <a:rPr lang="en-US" b="1" dirty="0"/>
              <a:t>besides</a:t>
            </a:r>
            <a:r>
              <a:rPr lang="en-US" dirty="0"/>
              <a:t> banking?</a:t>
            </a:r>
          </a:p>
          <a:p>
            <a:r>
              <a:rPr lang="en-US" dirty="0"/>
              <a:t>Then she can have a look at other categories that we recommend</a:t>
            </a:r>
          </a:p>
          <a:p>
            <a:endParaRPr lang="en-US" dirty="0"/>
          </a:p>
        </p:txBody>
      </p:sp>
    </p:spTree>
    <p:extLst>
      <p:ext uri="{BB962C8B-B14F-4D97-AF65-F5344CB8AC3E}">
        <p14:creationId xmlns:p14="http://schemas.microsoft.com/office/powerpoint/2010/main" val="2288320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if she clicks this bar</a:t>
            </a:r>
          </a:p>
        </p:txBody>
      </p:sp>
    </p:spTree>
    <p:extLst>
      <p:ext uri="{BB962C8B-B14F-4D97-AF65-F5344CB8AC3E}">
        <p14:creationId xmlns:p14="http://schemas.microsoft.com/office/powerpoint/2010/main" val="2758836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63175" y="1173900"/>
            <a:ext cx="4467300" cy="2248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91919"/>
              </a:buClr>
              <a:buSzPts val="5200"/>
              <a:buNone/>
              <a:defRPr sz="43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63175" y="3571813"/>
            <a:ext cx="4065000" cy="39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dk1"/>
                </a:solidFill>
                <a:latin typeface="Roboto"/>
                <a:ea typeface="Roboto"/>
                <a:cs typeface="Roboto"/>
                <a:sym typeface="Roboto"/>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39" name="Google Shape;39;p11"/>
          <p:cNvSpPr txBox="1">
            <a:spLocks noGrp="1"/>
          </p:cNvSpPr>
          <p:nvPr>
            <p:ph type="subTitle" idx="1"/>
          </p:nvPr>
        </p:nvSpPr>
        <p:spPr>
          <a:xfrm>
            <a:off x="1284000" y="3069625"/>
            <a:ext cx="6576000" cy="713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0917F-CBB3-D2E7-7136-22DD041B4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082844-E1AF-397A-D3F4-DEC1F98F57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CAE2DC-551C-1445-3076-66D428EF6418}"/>
              </a:ext>
            </a:extLst>
          </p:cNvPr>
          <p:cNvSpPr>
            <a:spLocks noGrp="1"/>
          </p:cNvSpPr>
          <p:nvPr>
            <p:ph type="dt" sz="half" idx="10"/>
          </p:nvPr>
        </p:nvSpPr>
        <p:spPr/>
        <p:txBody>
          <a:bodyPr/>
          <a:lstStyle/>
          <a:p>
            <a:fld id="{03D88381-B041-9243-9E9A-D58A59F70815}" type="datetimeFigureOut">
              <a:rPr lang="en-US" smtClean="0"/>
              <a:t>8/9/23</a:t>
            </a:fld>
            <a:endParaRPr lang="en-US"/>
          </a:p>
        </p:txBody>
      </p:sp>
      <p:sp>
        <p:nvSpPr>
          <p:cNvPr id="5" name="Footer Placeholder 4">
            <a:extLst>
              <a:ext uri="{FF2B5EF4-FFF2-40B4-BE49-F238E27FC236}">
                <a16:creationId xmlns:a16="http://schemas.microsoft.com/office/drawing/2014/main" id="{C61BADBE-2837-ECC2-B621-C05E7CA69C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E50579-A292-3D14-F246-8BF16CC3B796}"/>
              </a:ext>
            </a:extLst>
          </p:cNvPr>
          <p:cNvSpPr>
            <a:spLocks noGrp="1"/>
          </p:cNvSpPr>
          <p:nvPr>
            <p:ph type="sldNum" sz="quarter" idx="12"/>
          </p:nvPr>
        </p:nvSpPr>
        <p:spPr/>
        <p:txBody>
          <a:bodyPr/>
          <a:lstStyle/>
          <a:p>
            <a:fld id="{8EE7B7BA-B270-324A-94D4-08C907D8C892}" type="slidenum">
              <a:rPr lang="en-US" smtClean="0"/>
              <a:t>‹#›</a:t>
            </a:fld>
            <a:endParaRPr lang="en-US"/>
          </a:p>
        </p:txBody>
      </p:sp>
    </p:spTree>
    <p:extLst>
      <p:ext uri="{BB962C8B-B14F-4D97-AF65-F5344CB8AC3E}">
        <p14:creationId xmlns:p14="http://schemas.microsoft.com/office/powerpoint/2010/main" val="3190282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E590D3-CECB-CA63-7C7E-2137E7094281}"/>
              </a:ext>
            </a:extLst>
          </p:cNvPr>
          <p:cNvSpPr>
            <a:spLocks noGrp="1"/>
          </p:cNvSpPr>
          <p:nvPr>
            <p:ph type="dt" sz="half" idx="10"/>
          </p:nvPr>
        </p:nvSpPr>
        <p:spPr/>
        <p:txBody>
          <a:bodyPr/>
          <a:lstStyle/>
          <a:p>
            <a:fld id="{03D88381-B041-9243-9E9A-D58A59F70815}" type="datetimeFigureOut">
              <a:rPr lang="en-US" smtClean="0"/>
              <a:t>8/9/23</a:t>
            </a:fld>
            <a:endParaRPr lang="en-US"/>
          </a:p>
        </p:txBody>
      </p:sp>
      <p:sp>
        <p:nvSpPr>
          <p:cNvPr id="3" name="Footer Placeholder 2">
            <a:extLst>
              <a:ext uri="{FF2B5EF4-FFF2-40B4-BE49-F238E27FC236}">
                <a16:creationId xmlns:a16="http://schemas.microsoft.com/office/drawing/2014/main" id="{EEE51E1E-229E-0A00-7D95-D965AE676A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4D5A43-CF62-C64C-4956-A3238FBA4272}"/>
              </a:ext>
            </a:extLst>
          </p:cNvPr>
          <p:cNvSpPr>
            <a:spLocks noGrp="1"/>
          </p:cNvSpPr>
          <p:nvPr>
            <p:ph type="sldNum" sz="quarter" idx="12"/>
          </p:nvPr>
        </p:nvSpPr>
        <p:spPr/>
        <p:txBody>
          <a:bodyPr/>
          <a:lstStyle/>
          <a:p>
            <a:fld id="{8EE7B7BA-B270-324A-94D4-08C907D8C892}" type="slidenum">
              <a:rPr lang="en-US" smtClean="0"/>
              <a:t>‹#›</a:t>
            </a:fld>
            <a:endParaRPr lang="en-US"/>
          </a:p>
        </p:txBody>
      </p:sp>
    </p:spTree>
    <p:extLst>
      <p:ext uri="{BB962C8B-B14F-4D97-AF65-F5344CB8AC3E}">
        <p14:creationId xmlns:p14="http://schemas.microsoft.com/office/powerpoint/2010/main" val="465637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0000" y="2179625"/>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2996550" y="133782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2391925" y="3132175"/>
            <a:ext cx="4360200" cy="713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457200" y="411625"/>
            <a:ext cx="8229600" cy="606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 name="Google Shape;17;p4"/>
          <p:cNvSpPr txBox="1">
            <a:spLocks noGrp="1"/>
          </p:cNvSpPr>
          <p:nvPr>
            <p:ph type="body" idx="1"/>
          </p:nvPr>
        </p:nvSpPr>
        <p:spPr>
          <a:xfrm>
            <a:off x="457200" y="1152475"/>
            <a:ext cx="82296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subTitle" idx="1"/>
          </p:nvPr>
        </p:nvSpPr>
        <p:spPr>
          <a:xfrm>
            <a:off x="1181425" y="2303125"/>
            <a:ext cx="2907600" cy="713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000">
                <a:latin typeface="Fira Sans Extra Condensed SemiBold"/>
                <a:ea typeface="Fira Sans Extra Condensed SemiBold"/>
                <a:cs typeface="Fira Sans Extra Condensed SemiBold"/>
                <a:sym typeface="Fira Sans Extra Condensed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0" name="Google Shape;20;p5"/>
          <p:cNvSpPr txBox="1">
            <a:spLocks noGrp="1"/>
          </p:cNvSpPr>
          <p:nvPr>
            <p:ph type="subTitle" idx="2"/>
          </p:nvPr>
        </p:nvSpPr>
        <p:spPr>
          <a:xfrm>
            <a:off x="4836300" y="2303125"/>
            <a:ext cx="2907600" cy="713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000">
                <a:latin typeface="Fira Sans Extra Condensed SemiBold"/>
                <a:ea typeface="Fira Sans Extra Condensed SemiBold"/>
                <a:cs typeface="Fira Sans Extra Condensed SemiBold"/>
                <a:sym typeface="Fira Sans Extra Condensed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1" name="Google Shape;21;p5"/>
          <p:cNvSpPr txBox="1">
            <a:spLocks noGrp="1"/>
          </p:cNvSpPr>
          <p:nvPr>
            <p:ph type="subTitle" idx="3"/>
          </p:nvPr>
        </p:nvSpPr>
        <p:spPr>
          <a:xfrm>
            <a:off x="1181425" y="2917150"/>
            <a:ext cx="2907600" cy="713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200">
                <a:latin typeface="Roboto"/>
                <a:ea typeface="Roboto"/>
                <a:cs typeface="Roboto"/>
                <a:sym typeface="Robo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subTitle" idx="4"/>
          </p:nvPr>
        </p:nvSpPr>
        <p:spPr>
          <a:xfrm>
            <a:off x="4836300" y="2917150"/>
            <a:ext cx="2907600" cy="713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200">
                <a:latin typeface="Roboto"/>
                <a:ea typeface="Roboto"/>
                <a:cs typeface="Roboto"/>
                <a:sym typeface="Robo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 name="Google Shape;23;p5"/>
          <p:cNvSpPr txBox="1">
            <a:spLocks noGrp="1"/>
          </p:cNvSpPr>
          <p:nvPr>
            <p:ph type="title"/>
          </p:nvPr>
        </p:nvSpPr>
        <p:spPr>
          <a:xfrm>
            <a:off x="457200" y="411625"/>
            <a:ext cx="8229600" cy="606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457200" y="411625"/>
            <a:ext cx="8229600" cy="60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457200" y="411625"/>
            <a:ext cx="8229600" cy="606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 name="Google Shape;28;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720000" y="2179625"/>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9"/>
          <p:cNvSpPr txBox="1">
            <a:spLocks noGrp="1"/>
          </p:cNvSpPr>
          <p:nvPr>
            <p:ph type="title" idx="2" hasCustomPrompt="1"/>
          </p:nvPr>
        </p:nvSpPr>
        <p:spPr>
          <a:xfrm>
            <a:off x="2996550" y="133782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4" name="Google Shape;34;p9"/>
          <p:cNvSpPr txBox="1">
            <a:spLocks noGrp="1"/>
          </p:cNvSpPr>
          <p:nvPr>
            <p:ph type="subTitle" idx="1"/>
          </p:nvPr>
        </p:nvSpPr>
        <p:spPr>
          <a:xfrm>
            <a:off x="2391925" y="3132175"/>
            <a:ext cx="4360200" cy="713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625"/>
            <a:ext cx="8229600" cy="606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000"/>
              <a:buFont typeface="Fira Sans Extra Condensed SemiBold"/>
              <a:buNone/>
              <a:defRPr sz="3000">
                <a:solidFill>
                  <a:schemeClr val="dk1"/>
                </a:solidFill>
                <a:latin typeface="Fira Sans Extra Condensed SemiBold"/>
                <a:ea typeface="Fira Sans Extra Condensed SemiBold"/>
                <a:cs typeface="Fira Sans Extra Condensed SemiBold"/>
                <a:sym typeface="Fira Sans Extra Condensed SemiBold"/>
              </a:defRPr>
            </a:lvl1pPr>
            <a:lvl2pPr lvl="1" rtl="0">
              <a:spcBef>
                <a:spcPts val="0"/>
              </a:spcBef>
              <a:spcAft>
                <a:spcPts val="0"/>
              </a:spcAft>
              <a:buClr>
                <a:schemeClr val="dk1"/>
              </a:buClr>
              <a:buSzPts val="3000"/>
              <a:buFont typeface="Fira Sans Extra Condensed SemiBold"/>
              <a:buNone/>
              <a:defRPr sz="3000">
                <a:solidFill>
                  <a:schemeClr val="dk1"/>
                </a:solidFill>
                <a:latin typeface="Fira Sans Extra Condensed SemiBold"/>
                <a:ea typeface="Fira Sans Extra Condensed SemiBold"/>
                <a:cs typeface="Fira Sans Extra Condensed SemiBold"/>
                <a:sym typeface="Fira Sans Extra Condensed SemiBold"/>
              </a:defRPr>
            </a:lvl2pPr>
            <a:lvl3pPr lvl="2" rtl="0">
              <a:spcBef>
                <a:spcPts val="0"/>
              </a:spcBef>
              <a:spcAft>
                <a:spcPts val="0"/>
              </a:spcAft>
              <a:buClr>
                <a:schemeClr val="dk1"/>
              </a:buClr>
              <a:buSzPts val="3000"/>
              <a:buFont typeface="Fira Sans Extra Condensed SemiBold"/>
              <a:buNone/>
              <a:defRPr sz="3000">
                <a:solidFill>
                  <a:schemeClr val="dk1"/>
                </a:solidFill>
                <a:latin typeface="Fira Sans Extra Condensed SemiBold"/>
                <a:ea typeface="Fira Sans Extra Condensed SemiBold"/>
                <a:cs typeface="Fira Sans Extra Condensed SemiBold"/>
                <a:sym typeface="Fira Sans Extra Condensed SemiBold"/>
              </a:defRPr>
            </a:lvl3pPr>
            <a:lvl4pPr lvl="3" rtl="0">
              <a:spcBef>
                <a:spcPts val="0"/>
              </a:spcBef>
              <a:spcAft>
                <a:spcPts val="0"/>
              </a:spcAft>
              <a:buClr>
                <a:schemeClr val="dk1"/>
              </a:buClr>
              <a:buSzPts val="3000"/>
              <a:buFont typeface="Fira Sans Extra Condensed SemiBold"/>
              <a:buNone/>
              <a:defRPr sz="3000">
                <a:solidFill>
                  <a:schemeClr val="dk1"/>
                </a:solidFill>
                <a:latin typeface="Fira Sans Extra Condensed SemiBold"/>
                <a:ea typeface="Fira Sans Extra Condensed SemiBold"/>
                <a:cs typeface="Fira Sans Extra Condensed SemiBold"/>
                <a:sym typeface="Fira Sans Extra Condensed SemiBold"/>
              </a:defRPr>
            </a:lvl4pPr>
            <a:lvl5pPr lvl="4" rtl="0">
              <a:spcBef>
                <a:spcPts val="0"/>
              </a:spcBef>
              <a:spcAft>
                <a:spcPts val="0"/>
              </a:spcAft>
              <a:buClr>
                <a:schemeClr val="dk1"/>
              </a:buClr>
              <a:buSzPts val="3000"/>
              <a:buFont typeface="Fira Sans Extra Condensed SemiBold"/>
              <a:buNone/>
              <a:defRPr sz="3000">
                <a:solidFill>
                  <a:schemeClr val="dk1"/>
                </a:solidFill>
                <a:latin typeface="Fira Sans Extra Condensed SemiBold"/>
                <a:ea typeface="Fira Sans Extra Condensed SemiBold"/>
                <a:cs typeface="Fira Sans Extra Condensed SemiBold"/>
                <a:sym typeface="Fira Sans Extra Condensed SemiBold"/>
              </a:defRPr>
            </a:lvl5pPr>
            <a:lvl6pPr lvl="5" rtl="0">
              <a:spcBef>
                <a:spcPts val="0"/>
              </a:spcBef>
              <a:spcAft>
                <a:spcPts val="0"/>
              </a:spcAft>
              <a:buClr>
                <a:schemeClr val="dk1"/>
              </a:buClr>
              <a:buSzPts val="3000"/>
              <a:buFont typeface="Fira Sans Extra Condensed SemiBold"/>
              <a:buNone/>
              <a:defRPr sz="3000">
                <a:solidFill>
                  <a:schemeClr val="dk1"/>
                </a:solidFill>
                <a:latin typeface="Fira Sans Extra Condensed SemiBold"/>
                <a:ea typeface="Fira Sans Extra Condensed SemiBold"/>
                <a:cs typeface="Fira Sans Extra Condensed SemiBold"/>
                <a:sym typeface="Fira Sans Extra Condensed SemiBold"/>
              </a:defRPr>
            </a:lvl6pPr>
            <a:lvl7pPr lvl="6" rtl="0">
              <a:spcBef>
                <a:spcPts val="0"/>
              </a:spcBef>
              <a:spcAft>
                <a:spcPts val="0"/>
              </a:spcAft>
              <a:buClr>
                <a:schemeClr val="dk1"/>
              </a:buClr>
              <a:buSzPts val="3000"/>
              <a:buFont typeface="Fira Sans Extra Condensed SemiBold"/>
              <a:buNone/>
              <a:defRPr sz="3000">
                <a:solidFill>
                  <a:schemeClr val="dk1"/>
                </a:solidFill>
                <a:latin typeface="Fira Sans Extra Condensed SemiBold"/>
                <a:ea typeface="Fira Sans Extra Condensed SemiBold"/>
                <a:cs typeface="Fira Sans Extra Condensed SemiBold"/>
                <a:sym typeface="Fira Sans Extra Condensed SemiBold"/>
              </a:defRPr>
            </a:lvl7pPr>
            <a:lvl8pPr lvl="7" rtl="0">
              <a:spcBef>
                <a:spcPts val="0"/>
              </a:spcBef>
              <a:spcAft>
                <a:spcPts val="0"/>
              </a:spcAft>
              <a:buClr>
                <a:schemeClr val="dk1"/>
              </a:buClr>
              <a:buSzPts val="3000"/>
              <a:buFont typeface="Fira Sans Extra Condensed SemiBold"/>
              <a:buNone/>
              <a:defRPr sz="3000">
                <a:solidFill>
                  <a:schemeClr val="dk1"/>
                </a:solidFill>
                <a:latin typeface="Fira Sans Extra Condensed SemiBold"/>
                <a:ea typeface="Fira Sans Extra Condensed SemiBold"/>
                <a:cs typeface="Fira Sans Extra Condensed SemiBold"/>
                <a:sym typeface="Fira Sans Extra Condensed SemiBold"/>
              </a:defRPr>
            </a:lvl8pPr>
            <a:lvl9pPr lvl="8" rtl="0">
              <a:spcBef>
                <a:spcPts val="0"/>
              </a:spcBef>
              <a:spcAft>
                <a:spcPts val="0"/>
              </a:spcAft>
              <a:buClr>
                <a:schemeClr val="dk1"/>
              </a:buClr>
              <a:buSzPts val="3000"/>
              <a:buFont typeface="Fira Sans Extra Condensed SemiBold"/>
              <a:buNone/>
              <a:defRPr sz="30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457200" y="1152475"/>
            <a:ext cx="8229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rtl="0">
              <a:lnSpc>
                <a:spcPct val="115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62" r:id="rId11"/>
    <p:sldLayoutId id="214748367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ying.yu@mg.thedataincubator.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mailto:ying.yu@mg.thedataincubator.com"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15"/>
          <p:cNvSpPr txBox="1">
            <a:spLocks noGrp="1"/>
          </p:cNvSpPr>
          <p:nvPr>
            <p:ph type="ctrTitle"/>
          </p:nvPr>
        </p:nvSpPr>
        <p:spPr>
          <a:xfrm>
            <a:off x="558716" y="812968"/>
            <a:ext cx="4722069" cy="22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dirty="0"/>
              <a:t>Resume-Based Career Explorer</a:t>
            </a:r>
            <a:endParaRPr sz="4500" dirty="0"/>
          </a:p>
        </p:txBody>
      </p:sp>
      <p:sp>
        <p:nvSpPr>
          <p:cNvPr id="50" name="Google Shape;50;p15"/>
          <p:cNvSpPr txBox="1">
            <a:spLocks noGrp="1"/>
          </p:cNvSpPr>
          <p:nvPr>
            <p:ph type="subTitle" idx="1"/>
          </p:nvPr>
        </p:nvSpPr>
        <p:spPr>
          <a:xfrm>
            <a:off x="288368" y="3195107"/>
            <a:ext cx="4246060" cy="939819"/>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2200" dirty="0"/>
              <a:t>Ying Yu</a:t>
            </a:r>
          </a:p>
          <a:p>
            <a:pPr marL="0" lvl="0" indent="0" algn="ctr" rtl="0">
              <a:lnSpc>
                <a:spcPct val="150000"/>
              </a:lnSpc>
              <a:spcBef>
                <a:spcPts val="0"/>
              </a:spcBef>
              <a:spcAft>
                <a:spcPts val="0"/>
              </a:spcAft>
              <a:buNone/>
            </a:pPr>
            <a:r>
              <a:rPr lang="en-US" sz="2000" b="0" i="0" u="none" strike="noStrike" dirty="0">
                <a:solidFill>
                  <a:srgbClr val="43B6B1"/>
                </a:solidFill>
                <a:effectLst/>
                <a:latin typeface="Roboto" panose="02000000000000000000" pitchFamily="2" charset="0"/>
                <a:hlinkClick r:id="rId3"/>
              </a:rPr>
              <a:t>ying.yu@mg.thedataincubator.com</a:t>
            </a:r>
            <a:endParaRPr lang="en-US" sz="2000" b="0" i="0" u="none" strike="noStrike" dirty="0">
              <a:solidFill>
                <a:srgbClr val="43B6B1"/>
              </a:solidFill>
              <a:effectLst/>
              <a:latin typeface="Roboto" panose="02000000000000000000" pitchFamily="2" charset="0"/>
            </a:endParaRPr>
          </a:p>
        </p:txBody>
      </p:sp>
      <p:grpSp>
        <p:nvGrpSpPr>
          <p:cNvPr id="51" name="Google Shape;51;p15"/>
          <p:cNvGrpSpPr/>
          <p:nvPr/>
        </p:nvGrpSpPr>
        <p:grpSpPr>
          <a:xfrm>
            <a:off x="4896120" y="566540"/>
            <a:ext cx="4065000" cy="4010419"/>
            <a:chOff x="5104538" y="582489"/>
            <a:chExt cx="3827452" cy="3546292"/>
          </a:xfrm>
        </p:grpSpPr>
        <p:sp>
          <p:nvSpPr>
            <p:cNvPr id="52" name="Google Shape;52;p15"/>
            <p:cNvSpPr/>
            <p:nvPr/>
          </p:nvSpPr>
          <p:spPr>
            <a:xfrm>
              <a:off x="5104538" y="875208"/>
              <a:ext cx="3827452" cy="3076203"/>
            </a:xfrm>
            <a:custGeom>
              <a:avLst/>
              <a:gdLst/>
              <a:ahLst/>
              <a:cxnLst/>
              <a:rect l="l" t="t" r="r" b="b"/>
              <a:pathLst>
                <a:path w="76595" h="61561" extrusionOk="0">
                  <a:moveTo>
                    <a:pt x="56591" y="0"/>
                  </a:moveTo>
                  <a:cubicBezTo>
                    <a:pt x="55368" y="0"/>
                    <a:pt x="54147" y="155"/>
                    <a:pt x="52961" y="476"/>
                  </a:cubicBezTo>
                  <a:cubicBezTo>
                    <a:pt x="49829" y="1324"/>
                    <a:pt x="46622" y="2878"/>
                    <a:pt x="44356" y="5186"/>
                  </a:cubicBezTo>
                  <a:cubicBezTo>
                    <a:pt x="41667" y="7923"/>
                    <a:pt x="39400" y="11046"/>
                    <a:pt x="36668" y="13744"/>
                  </a:cubicBezTo>
                  <a:cubicBezTo>
                    <a:pt x="34606" y="15778"/>
                    <a:pt x="32289" y="17561"/>
                    <a:pt x="29785" y="19027"/>
                  </a:cubicBezTo>
                  <a:cubicBezTo>
                    <a:pt x="28053" y="20046"/>
                    <a:pt x="26206" y="20916"/>
                    <a:pt x="24238" y="21303"/>
                  </a:cubicBezTo>
                  <a:cubicBezTo>
                    <a:pt x="23251" y="21493"/>
                    <a:pt x="22248" y="21558"/>
                    <a:pt x="21239" y="21558"/>
                  </a:cubicBezTo>
                  <a:cubicBezTo>
                    <a:pt x="19040" y="21558"/>
                    <a:pt x="16808" y="21249"/>
                    <a:pt x="14627" y="21249"/>
                  </a:cubicBezTo>
                  <a:cubicBezTo>
                    <a:pt x="13137" y="21249"/>
                    <a:pt x="11672" y="21393"/>
                    <a:pt x="10257" y="21880"/>
                  </a:cubicBezTo>
                  <a:cubicBezTo>
                    <a:pt x="7222" y="22931"/>
                    <a:pt x="4905" y="25426"/>
                    <a:pt x="3137" y="28107"/>
                  </a:cubicBezTo>
                  <a:cubicBezTo>
                    <a:pt x="2313" y="29359"/>
                    <a:pt x="1573" y="30681"/>
                    <a:pt x="1141" y="32118"/>
                  </a:cubicBezTo>
                  <a:cubicBezTo>
                    <a:pt x="0" y="35902"/>
                    <a:pt x="521" y="40445"/>
                    <a:pt x="945" y="44303"/>
                  </a:cubicBezTo>
                  <a:cubicBezTo>
                    <a:pt x="1261" y="47183"/>
                    <a:pt x="2299" y="49948"/>
                    <a:pt x="3654" y="52508"/>
                  </a:cubicBezTo>
                  <a:cubicBezTo>
                    <a:pt x="4743" y="54568"/>
                    <a:pt x="6078" y="56566"/>
                    <a:pt x="7972" y="57929"/>
                  </a:cubicBezTo>
                  <a:cubicBezTo>
                    <a:pt x="9652" y="59139"/>
                    <a:pt x="11672" y="59781"/>
                    <a:pt x="13683" y="60293"/>
                  </a:cubicBezTo>
                  <a:cubicBezTo>
                    <a:pt x="16709" y="61056"/>
                    <a:pt x="19820" y="61561"/>
                    <a:pt x="22933" y="61561"/>
                  </a:cubicBezTo>
                  <a:cubicBezTo>
                    <a:pt x="23579" y="61561"/>
                    <a:pt x="24225" y="61539"/>
                    <a:pt x="24870" y="61494"/>
                  </a:cubicBezTo>
                  <a:cubicBezTo>
                    <a:pt x="28891" y="61214"/>
                    <a:pt x="32800" y="60009"/>
                    <a:pt x="36817" y="59712"/>
                  </a:cubicBezTo>
                  <a:cubicBezTo>
                    <a:pt x="37906" y="59630"/>
                    <a:pt x="38995" y="59616"/>
                    <a:pt x="40085" y="59616"/>
                  </a:cubicBezTo>
                  <a:cubicBezTo>
                    <a:pt x="40417" y="59616"/>
                    <a:pt x="40748" y="59617"/>
                    <a:pt x="41080" y="59618"/>
                  </a:cubicBezTo>
                  <a:cubicBezTo>
                    <a:pt x="41360" y="59619"/>
                    <a:pt x="41640" y="59620"/>
                    <a:pt x="41920" y="59620"/>
                  </a:cubicBezTo>
                  <a:cubicBezTo>
                    <a:pt x="43124" y="59620"/>
                    <a:pt x="44327" y="59604"/>
                    <a:pt x="45525" y="59498"/>
                  </a:cubicBezTo>
                  <a:cubicBezTo>
                    <a:pt x="51616" y="58958"/>
                    <a:pt x="56326" y="55579"/>
                    <a:pt x="59160" y="50255"/>
                  </a:cubicBezTo>
                  <a:cubicBezTo>
                    <a:pt x="60734" y="47304"/>
                    <a:pt x="61655" y="44056"/>
                    <a:pt x="62977" y="40980"/>
                  </a:cubicBezTo>
                  <a:cubicBezTo>
                    <a:pt x="67463" y="30541"/>
                    <a:pt x="76594" y="17346"/>
                    <a:pt x="68813" y="6224"/>
                  </a:cubicBezTo>
                  <a:cubicBezTo>
                    <a:pt x="66086" y="2321"/>
                    <a:pt x="61330" y="0"/>
                    <a:pt x="565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7266591" y="3347528"/>
              <a:ext cx="159829" cy="352605"/>
            </a:xfrm>
            <a:custGeom>
              <a:avLst/>
              <a:gdLst/>
              <a:ahLst/>
              <a:cxnLst/>
              <a:rect l="l" t="t" r="r" b="b"/>
              <a:pathLst>
                <a:path w="4623" h="10199" extrusionOk="0">
                  <a:moveTo>
                    <a:pt x="1427" y="0"/>
                  </a:moveTo>
                  <a:cubicBezTo>
                    <a:pt x="999" y="0"/>
                    <a:pt x="583" y="271"/>
                    <a:pt x="346" y="636"/>
                  </a:cubicBezTo>
                  <a:cubicBezTo>
                    <a:pt x="76" y="1049"/>
                    <a:pt x="0" y="1559"/>
                    <a:pt x="0" y="2053"/>
                  </a:cubicBezTo>
                  <a:cubicBezTo>
                    <a:pt x="0" y="3331"/>
                    <a:pt x="461" y="4562"/>
                    <a:pt x="994" y="5720"/>
                  </a:cubicBezTo>
                  <a:cubicBezTo>
                    <a:pt x="1369" y="6523"/>
                    <a:pt x="1811" y="7301"/>
                    <a:pt x="2099" y="8137"/>
                  </a:cubicBezTo>
                  <a:cubicBezTo>
                    <a:pt x="2287" y="8685"/>
                    <a:pt x="2365" y="9353"/>
                    <a:pt x="2686" y="9843"/>
                  </a:cubicBezTo>
                  <a:cubicBezTo>
                    <a:pt x="2848" y="10091"/>
                    <a:pt x="3059" y="10199"/>
                    <a:pt x="3285" y="10199"/>
                  </a:cubicBezTo>
                  <a:cubicBezTo>
                    <a:pt x="3489" y="10199"/>
                    <a:pt x="3706" y="10111"/>
                    <a:pt x="3911" y="9958"/>
                  </a:cubicBezTo>
                  <a:cubicBezTo>
                    <a:pt x="4512" y="9511"/>
                    <a:pt x="4623" y="8665"/>
                    <a:pt x="4512" y="7973"/>
                  </a:cubicBezTo>
                  <a:cubicBezTo>
                    <a:pt x="4401" y="7310"/>
                    <a:pt x="4022" y="3340"/>
                    <a:pt x="3825" y="2692"/>
                  </a:cubicBezTo>
                  <a:cubicBezTo>
                    <a:pt x="3316" y="1005"/>
                    <a:pt x="3523" y="2471"/>
                    <a:pt x="2662" y="933"/>
                  </a:cubicBezTo>
                  <a:cubicBezTo>
                    <a:pt x="2427" y="510"/>
                    <a:pt x="2076" y="102"/>
                    <a:pt x="1600" y="15"/>
                  </a:cubicBezTo>
                  <a:cubicBezTo>
                    <a:pt x="1542" y="5"/>
                    <a:pt x="1484" y="0"/>
                    <a:pt x="1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7264686" y="3329000"/>
              <a:ext cx="163666" cy="356339"/>
            </a:xfrm>
            <a:custGeom>
              <a:avLst/>
              <a:gdLst/>
              <a:ahLst/>
              <a:cxnLst/>
              <a:rect l="l" t="t" r="r" b="b"/>
              <a:pathLst>
                <a:path w="4734" h="10307" extrusionOk="0">
                  <a:moveTo>
                    <a:pt x="1489" y="109"/>
                  </a:moveTo>
                  <a:cubicBezTo>
                    <a:pt x="1542" y="109"/>
                    <a:pt x="1596" y="114"/>
                    <a:pt x="1649" y="123"/>
                  </a:cubicBezTo>
                  <a:cubicBezTo>
                    <a:pt x="2128" y="210"/>
                    <a:pt x="2470" y="656"/>
                    <a:pt x="2672" y="1013"/>
                  </a:cubicBezTo>
                  <a:cubicBezTo>
                    <a:pt x="3095" y="1767"/>
                    <a:pt x="3273" y="1820"/>
                    <a:pt x="3403" y="1858"/>
                  </a:cubicBezTo>
                  <a:cubicBezTo>
                    <a:pt x="3508" y="1891"/>
                    <a:pt x="3576" y="1911"/>
                    <a:pt x="3830" y="2767"/>
                  </a:cubicBezTo>
                  <a:cubicBezTo>
                    <a:pt x="3960" y="3180"/>
                    <a:pt x="4171" y="5059"/>
                    <a:pt x="4326" y="6429"/>
                  </a:cubicBezTo>
                  <a:cubicBezTo>
                    <a:pt x="4406" y="7168"/>
                    <a:pt x="4479" y="7807"/>
                    <a:pt x="4517" y="8038"/>
                  </a:cubicBezTo>
                  <a:cubicBezTo>
                    <a:pt x="4623" y="8687"/>
                    <a:pt x="4527" y="9532"/>
                    <a:pt x="3940" y="9970"/>
                  </a:cubicBezTo>
                  <a:cubicBezTo>
                    <a:pt x="3736" y="10119"/>
                    <a:pt x="3527" y="10200"/>
                    <a:pt x="3340" y="10200"/>
                  </a:cubicBezTo>
                  <a:cubicBezTo>
                    <a:pt x="3304" y="10200"/>
                    <a:pt x="3269" y="10197"/>
                    <a:pt x="3235" y="10191"/>
                  </a:cubicBezTo>
                  <a:cubicBezTo>
                    <a:pt x="3057" y="10158"/>
                    <a:pt x="2907" y="10051"/>
                    <a:pt x="2787" y="9869"/>
                  </a:cubicBezTo>
                  <a:cubicBezTo>
                    <a:pt x="2581" y="9547"/>
                    <a:pt x="2474" y="9148"/>
                    <a:pt x="2374" y="8754"/>
                  </a:cubicBezTo>
                  <a:cubicBezTo>
                    <a:pt x="2326" y="8562"/>
                    <a:pt x="2273" y="8361"/>
                    <a:pt x="2210" y="8173"/>
                  </a:cubicBezTo>
                  <a:cubicBezTo>
                    <a:pt x="2008" y="7601"/>
                    <a:pt x="1735" y="7044"/>
                    <a:pt x="1465" y="6505"/>
                  </a:cubicBezTo>
                  <a:cubicBezTo>
                    <a:pt x="1345" y="6260"/>
                    <a:pt x="1221" y="6005"/>
                    <a:pt x="1105" y="5755"/>
                  </a:cubicBezTo>
                  <a:cubicBezTo>
                    <a:pt x="611" y="4693"/>
                    <a:pt x="110" y="3430"/>
                    <a:pt x="110" y="2108"/>
                  </a:cubicBezTo>
                  <a:cubicBezTo>
                    <a:pt x="110" y="1521"/>
                    <a:pt x="221" y="1066"/>
                    <a:pt x="451" y="720"/>
                  </a:cubicBezTo>
                  <a:cubicBezTo>
                    <a:pt x="696" y="344"/>
                    <a:pt x="1103" y="109"/>
                    <a:pt x="1489" y="109"/>
                  </a:cubicBezTo>
                  <a:close/>
                  <a:moveTo>
                    <a:pt x="1482" y="1"/>
                  </a:moveTo>
                  <a:cubicBezTo>
                    <a:pt x="1061" y="1"/>
                    <a:pt x="629" y="250"/>
                    <a:pt x="360" y="656"/>
                  </a:cubicBezTo>
                  <a:cubicBezTo>
                    <a:pt x="120" y="1026"/>
                    <a:pt x="5" y="1498"/>
                    <a:pt x="5" y="2108"/>
                  </a:cubicBezTo>
                  <a:cubicBezTo>
                    <a:pt x="0" y="3449"/>
                    <a:pt x="509" y="4728"/>
                    <a:pt x="1004" y="5799"/>
                  </a:cubicBezTo>
                  <a:cubicBezTo>
                    <a:pt x="1119" y="6054"/>
                    <a:pt x="1250" y="6303"/>
                    <a:pt x="1370" y="6553"/>
                  </a:cubicBezTo>
                  <a:cubicBezTo>
                    <a:pt x="1634" y="7086"/>
                    <a:pt x="1908" y="7640"/>
                    <a:pt x="2105" y="8211"/>
                  </a:cubicBezTo>
                  <a:cubicBezTo>
                    <a:pt x="2168" y="8389"/>
                    <a:pt x="2221" y="8581"/>
                    <a:pt x="2268" y="8783"/>
                  </a:cubicBezTo>
                  <a:cubicBezTo>
                    <a:pt x="2374" y="9182"/>
                    <a:pt x="2480" y="9595"/>
                    <a:pt x="2696" y="9927"/>
                  </a:cubicBezTo>
                  <a:cubicBezTo>
                    <a:pt x="2835" y="10133"/>
                    <a:pt x="3008" y="10258"/>
                    <a:pt x="3215" y="10297"/>
                  </a:cubicBezTo>
                  <a:cubicBezTo>
                    <a:pt x="3259" y="10302"/>
                    <a:pt x="3301" y="10306"/>
                    <a:pt x="3345" y="10306"/>
                  </a:cubicBezTo>
                  <a:cubicBezTo>
                    <a:pt x="3556" y="10306"/>
                    <a:pt x="3782" y="10220"/>
                    <a:pt x="4003" y="10056"/>
                  </a:cubicBezTo>
                  <a:cubicBezTo>
                    <a:pt x="4628" y="9590"/>
                    <a:pt x="4734" y="8701"/>
                    <a:pt x="4623" y="8024"/>
                  </a:cubicBezTo>
                  <a:cubicBezTo>
                    <a:pt x="4585" y="7793"/>
                    <a:pt x="4512" y="7154"/>
                    <a:pt x="4431" y="6418"/>
                  </a:cubicBezTo>
                  <a:cubicBezTo>
                    <a:pt x="4268" y="4967"/>
                    <a:pt x="4066" y="3160"/>
                    <a:pt x="3936" y="2732"/>
                  </a:cubicBezTo>
                  <a:cubicBezTo>
                    <a:pt x="3672" y="1858"/>
                    <a:pt x="3594" y="1805"/>
                    <a:pt x="3432" y="1752"/>
                  </a:cubicBezTo>
                  <a:cubicBezTo>
                    <a:pt x="3326" y="1723"/>
                    <a:pt x="3166" y="1676"/>
                    <a:pt x="2769" y="960"/>
                  </a:cubicBezTo>
                  <a:cubicBezTo>
                    <a:pt x="2461" y="416"/>
                    <a:pt x="2081" y="95"/>
                    <a:pt x="1667" y="17"/>
                  </a:cubicBezTo>
                  <a:cubicBezTo>
                    <a:pt x="1606" y="6"/>
                    <a:pt x="1544" y="1"/>
                    <a:pt x="1482"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55;p15"/>
            <p:cNvGrpSpPr/>
            <p:nvPr/>
          </p:nvGrpSpPr>
          <p:grpSpPr>
            <a:xfrm>
              <a:off x="7475703" y="2800941"/>
              <a:ext cx="96423" cy="157236"/>
              <a:chOff x="8405328" y="2481190"/>
              <a:chExt cx="96423" cy="157236"/>
            </a:xfrm>
          </p:grpSpPr>
          <p:sp>
            <p:nvSpPr>
              <p:cNvPr id="56" name="Google Shape;56;p15"/>
              <p:cNvSpPr/>
              <p:nvPr/>
            </p:nvSpPr>
            <p:spPr>
              <a:xfrm>
                <a:off x="8405328" y="2481190"/>
                <a:ext cx="96423" cy="129336"/>
              </a:xfrm>
              <a:custGeom>
                <a:avLst/>
                <a:gdLst/>
                <a:ahLst/>
                <a:cxnLst/>
                <a:rect l="l" t="t" r="r" b="b"/>
                <a:pathLst>
                  <a:path w="2789" h="3741" extrusionOk="0">
                    <a:moveTo>
                      <a:pt x="2702" y="1"/>
                    </a:moveTo>
                    <a:lnTo>
                      <a:pt x="0" y="3678"/>
                    </a:lnTo>
                    <a:lnTo>
                      <a:pt x="87" y="3740"/>
                    </a:lnTo>
                    <a:lnTo>
                      <a:pt x="2788" y="69"/>
                    </a:lnTo>
                    <a:lnTo>
                      <a:pt x="27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8417290" y="2587708"/>
                <a:ext cx="38756" cy="50718"/>
              </a:xfrm>
              <a:custGeom>
                <a:avLst/>
                <a:gdLst/>
                <a:ahLst/>
                <a:cxnLst/>
                <a:rect l="l" t="t" r="r" b="b"/>
                <a:pathLst>
                  <a:path w="1121" h="1467" extrusionOk="0">
                    <a:moveTo>
                      <a:pt x="1034" y="1"/>
                    </a:moveTo>
                    <a:lnTo>
                      <a:pt x="1" y="1400"/>
                    </a:lnTo>
                    <a:lnTo>
                      <a:pt x="87" y="1467"/>
                    </a:lnTo>
                    <a:lnTo>
                      <a:pt x="1120" y="67"/>
                    </a:lnTo>
                    <a:lnTo>
                      <a:pt x="10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58;p15"/>
            <p:cNvSpPr/>
            <p:nvPr/>
          </p:nvSpPr>
          <p:spPr>
            <a:xfrm>
              <a:off x="5379191" y="1870981"/>
              <a:ext cx="120969" cy="116855"/>
            </a:xfrm>
            <a:custGeom>
              <a:avLst/>
              <a:gdLst/>
              <a:ahLst/>
              <a:cxnLst/>
              <a:rect l="l" t="t" r="r" b="b"/>
              <a:pathLst>
                <a:path w="3499" h="3380" extrusionOk="0">
                  <a:moveTo>
                    <a:pt x="2495" y="107"/>
                  </a:moveTo>
                  <a:cubicBezTo>
                    <a:pt x="2701" y="107"/>
                    <a:pt x="2899" y="169"/>
                    <a:pt x="3043" y="290"/>
                  </a:cubicBezTo>
                  <a:cubicBezTo>
                    <a:pt x="3172" y="390"/>
                    <a:pt x="3268" y="530"/>
                    <a:pt x="3316" y="683"/>
                  </a:cubicBezTo>
                  <a:cubicBezTo>
                    <a:pt x="3383" y="905"/>
                    <a:pt x="3365" y="1140"/>
                    <a:pt x="3258" y="1342"/>
                  </a:cubicBezTo>
                  <a:cubicBezTo>
                    <a:pt x="3187" y="1477"/>
                    <a:pt x="3043" y="1654"/>
                    <a:pt x="2764" y="1736"/>
                  </a:cubicBezTo>
                  <a:cubicBezTo>
                    <a:pt x="2682" y="1761"/>
                    <a:pt x="2610" y="1779"/>
                    <a:pt x="2538" y="1799"/>
                  </a:cubicBezTo>
                  <a:cubicBezTo>
                    <a:pt x="2201" y="1885"/>
                    <a:pt x="1937" y="1952"/>
                    <a:pt x="1630" y="2298"/>
                  </a:cubicBezTo>
                  <a:cubicBezTo>
                    <a:pt x="1538" y="2404"/>
                    <a:pt x="1462" y="2529"/>
                    <a:pt x="1384" y="2649"/>
                  </a:cubicBezTo>
                  <a:cubicBezTo>
                    <a:pt x="1264" y="2841"/>
                    <a:pt x="1134" y="3038"/>
                    <a:pt x="961" y="3154"/>
                  </a:cubicBezTo>
                  <a:cubicBezTo>
                    <a:pt x="836" y="3231"/>
                    <a:pt x="700" y="3272"/>
                    <a:pt x="576" y="3272"/>
                  </a:cubicBezTo>
                  <a:cubicBezTo>
                    <a:pt x="538" y="3272"/>
                    <a:pt x="501" y="3268"/>
                    <a:pt x="466" y="3260"/>
                  </a:cubicBezTo>
                  <a:cubicBezTo>
                    <a:pt x="351" y="3231"/>
                    <a:pt x="264" y="3163"/>
                    <a:pt x="207" y="3058"/>
                  </a:cubicBezTo>
                  <a:cubicBezTo>
                    <a:pt x="116" y="2899"/>
                    <a:pt x="120" y="2677"/>
                    <a:pt x="226" y="2462"/>
                  </a:cubicBezTo>
                  <a:cubicBezTo>
                    <a:pt x="298" y="2313"/>
                    <a:pt x="399" y="2178"/>
                    <a:pt x="505" y="2049"/>
                  </a:cubicBezTo>
                  <a:cubicBezTo>
                    <a:pt x="539" y="2005"/>
                    <a:pt x="572" y="1957"/>
                    <a:pt x="606" y="1914"/>
                  </a:cubicBezTo>
                  <a:cubicBezTo>
                    <a:pt x="736" y="1741"/>
                    <a:pt x="851" y="1553"/>
                    <a:pt x="961" y="1371"/>
                  </a:cubicBezTo>
                  <a:cubicBezTo>
                    <a:pt x="1043" y="1231"/>
                    <a:pt x="1129" y="1092"/>
                    <a:pt x="1226" y="958"/>
                  </a:cubicBezTo>
                  <a:cubicBezTo>
                    <a:pt x="1480" y="588"/>
                    <a:pt x="1739" y="342"/>
                    <a:pt x="2023" y="213"/>
                  </a:cubicBezTo>
                  <a:cubicBezTo>
                    <a:pt x="2178" y="146"/>
                    <a:pt x="2340" y="107"/>
                    <a:pt x="2495" y="107"/>
                  </a:cubicBezTo>
                  <a:close/>
                  <a:moveTo>
                    <a:pt x="2489" y="0"/>
                  </a:moveTo>
                  <a:cubicBezTo>
                    <a:pt x="2319" y="0"/>
                    <a:pt x="2144" y="37"/>
                    <a:pt x="1981" y="111"/>
                  </a:cubicBezTo>
                  <a:cubicBezTo>
                    <a:pt x="1677" y="251"/>
                    <a:pt x="1399" y="510"/>
                    <a:pt x="1134" y="895"/>
                  </a:cubicBezTo>
                  <a:cubicBezTo>
                    <a:pt x="1043" y="1034"/>
                    <a:pt x="952" y="1173"/>
                    <a:pt x="870" y="1313"/>
                  </a:cubicBezTo>
                  <a:cubicBezTo>
                    <a:pt x="759" y="1495"/>
                    <a:pt x="644" y="1679"/>
                    <a:pt x="519" y="1852"/>
                  </a:cubicBezTo>
                  <a:cubicBezTo>
                    <a:pt x="486" y="1894"/>
                    <a:pt x="452" y="1938"/>
                    <a:pt x="419" y="1981"/>
                  </a:cubicBezTo>
                  <a:cubicBezTo>
                    <a:pt x="313" y="2116"/>
                    <a:pt x="202" y="2255"/>
                    <a:pt x="131" y="2413"/>
                  </a:cubicBezTo>
                  <a:cubicBezTo>
                    <a:pt x="9" y="2664"/>
                    <a:pt x="0" y="2923"/>
                    <a:pt x="111" y="3116"/>
                  </a:cubicBezTo>
                  <a:cubicBezTo>
                    <a:pt x="188" y="3245"/>
                    <a:pt x="298" y="3331"/>
                    <a:pt x="437" y="3365"/>
                  </a:cubicBezTo>
                  <a:cubicBezTo>
                    <a:pt x="486" y="3375"/>
                    <a:pt x="528" y="3380"/>
                    <a:pt x="577" y="3380"/>
                  </a:cubicBezTo>
                  <a:cubicBezTo>
                    <a:pt x="721" y="3380"/>
                    <a:pt x="880" y="3331"/>
                    <a:pt x="1019" y="3245"/>
                  </a:cubicBezTo>
                  <a:cubicBezTo>
                    <a:pt x="1216" y="3116"/>
                    <a:pt x="1346" y="2908"/>
                    <a:pt x="1475" y="2706"/>
                  </a:cubicBezTo>
                  <a:cubicBezTo>
                    <a:pt x="1553" y="2586"/>
                    <a:pt x="1624" y="2471"/>
                    <a:pt x="1711" y="2371"/>
                  </a:cubicBezTo>
                  <a:cubicBezTo>
                    <a:pt x="1994" y="2049"/>
                    <a:pt x="2235" y="1985"/>
                    <a:pt x="2566" y="1905"/>
                  </a:cubicBezTo>
                  <a:cubicBezTo>
                    <a:pt x="2639" y="1885"/>
                    <a:pt x="2711" y="1865"/>
                    <a:pt x="2792" y="1841"/>
                  </a:cubicBezTo>
                  <a:cubicBezTo>
                    <a:pt x="3037" y="1770"/>
                    <a:pt x="3239" y="1611"/>
                    <a:pt x="3354" y="1395"/>
                  </a:cubicBezTo>
                  <a:cubicBezTo>
                    <a:pt x="3475" y="1169"/>
                    <a:pt x="3498" y="895"/>
                    <a:pt x="3418" y="650"/>
                  </a:cubicBezTo>
                  <a:cubicBezTo>
                    <a:pt x="3365" y="477"/>
                    <a:pt x="3258" y="323"/>
                    <a:pt x="3114" y="203"/>
                  </a:cubicBezTo>
                  <a:cubicBezTo>
                    <a:pt x="2947" y="70"/>
                    <a:pt x="2723" y="0"/>
                    <a:pt x="24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6411767" y="2281497"/>
              <a:ext cx="33604" cy="33604"/>
            </a:xfrm>
            <a:custGeom>
              <a:avLst/>
              <a:gdLst/>
              <a:ahLst/>
              <a:cxnLst/>
              <a:rect l="l" t="t" r="r" b="b"/>
              <a:pathLst>
                <a:path w="972" h="972" extrusionOk="0">
                  <a:moveTo>
                    <a:pt x="486" y="1"/>
                  </a:moveTo>
                  <a:cubicBezTo>
                    <a:pt x="218" y="1"/>
                    <a:pt x="1" y="216"/>
                    <a:pt x="1" y="486"/>
                  </a:cubicBezTo>
                  <a:cubicBezTo>
                    <a:pt x="1" y="755"/>
                    <a:pt x="218" y="972"/>
                    <a:pt x="486" y="972"/>
                  </a:cubicBezTo>
                  <a:cubicBezTo>
                    <a:pt x="755" y="972"/>
                    <a:pt x="972" y="755"/>
                    <a:pt x="972" y="486"/>
                  </a:cubicBezTo>
                  <a:cubicBezTo>
                    <a:pt x="972" y="216"/>
                    <a:pt x="755" y="1"/>
                    <a:pt x="4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7639243" y="2030290"/>
              <a:ext cx="45255" cy="40554"/>
            </a:xfrm>
            <a:custGeom>
              <a:avLst/>
              <a:gdLst/>
              <a:ahLst/>
              <a:cxnLst/>
              <a:rect l="l" t="t" r="r" b="b"/>
              <a:pathLst>
                <a:path w="1309" h="1173" extrusionOk="0">
                  <a:moveTo>
                    <a:pt x="658" y="0"/>
                  </a:moveTo>
                  <a:cubicBezTo>
                    <a:pt x="493" y="0"/>
                    <a:pt x="329" y="70"/>
                    <a:pt x="212" y="205"/>
                  </a:cubicBezTo>
                  <a:cubicBezTo>
                    <a:pt x="0" y="449"/>
                    <a:pt x="24" y="820"/>
                    <a:pt x="270" y="1031"/>
                  </a:cubicBezTo>
                  <a:cubicBezTo>
                    <a:pt x="380" y="1126"/>
                    <a:pt x="516" y="1173"/>
                    <a:pt x="651" y="1173"/>
                  </a:cubicBezTo>
                  <a:cubicBezTo>
                    <a:pt x="816" y="1173"/>
                    <a:pt x="980" y="1103"/>
                    <a:pt x="1096" y="968"/>
                  </a:cubicBezTo>
                  <a:cubicBezTo>
                    <a:pt x="1308" y="729"/>
                    <a:pt x="1284" y="358"/>
                    <a:pt x="1038" y="141"/>
                  </a:cubicBezTo>
                  <a:cubicBezTo>
                    <a:pt x="928" y="47"/>
                    <a:pt x="793" y="0"/>
                    <a:pt x="6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6104237" y="2357610"/>
              <a:ext cx="94902" cy="145896"/>
            </a:xfrm>
            <a:custGeom>
              <a:avLst/>
              <a:gdLst/>
              <a:ahLst/>
              <a:cxnLst/>
              <a:rect l="l" t="t" r="r" b="b"/>
              <a:pathLst>
                <a:path w="2745" h="4220" extrusionOk="0">
                  <a:moveTo>
                    <a:pt x="2226" y="1"/>
                  </a:moveTo>
                  <a:lnTo>
                    <a:pt x="2125" y="39"/>
                  </a:lnTo>
                  <a:lnTo>
                    <a:pt x="2591" y="1294"/>
                  </a:lnTo>
                  <a:lnTo>
                    <a:pt x="1063" y="1361"/>
                  </a:lnTo>
                  <a:lnTo>
                    <a:pt x="1423" y="2851"/>
                  </a:lnTo>
                  <a:lnTo>
                    <a:pt x="1" y="2755"/>
                  </a:lnTo>
                  <a:lnTo>
                    <a:pt x="472" y="4220"/>
                  </a:lnTo>
                  <a:lnTo>
                    <a:pt x="573" y="4186"/>
                  </a:lnTo>
                  <a:lnTo>
                    <a:pt x="154" y="2875"/>
                  </a:lnTo>
                  <a:lnTo>
                    <a:pt x="1563" y="2971"/>
                  </a:lnTo>
                  <a:lnTo>
                    <a:pt x="1563" y="2971"/>
                  </a:lnTo>
                  <a:lnTo>
                    <a:pt x="1197" y="1462"/>
                  </a:lnTo>
                  <a:lnTo>
                    <a:pt x="2745" y="1394"/>
                  </a:lnTo>
                  <a:lnTo>
                    <a:pt x="22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6548918" y="2847540"/>
              <a:ext cx="96423" cy="290720"/>
            </a:xfrm>
            <a:custGeom>
              <a:avLst/>
              <a:gdLst/>
              <a:ahLst/>
              <a:cxnLst/>
              <a:rect l="l" t="t" r="r" b="b"/>
              <a:pathLst>
                <a:path w="2789" h="8409" extrusionOk="0">
                  <a:moveTo>
                    <a:pt x="1520" y="109"/>
                  </a:moveTo>
                  <a:cubicBezTo>
                    <a:pt x="1587" y="109"/>
                    <a:pt x="1655" y="118"/>
                    <a:pt x="1726" y="137"/>
                  </a:cubicBezTo>
                  <a:cubicBezTo>
                    <a:pt x="2318" y="297"/>
                    <a:pt x="2515" y="1051"/>
                    <a:pt x="2573" y="1368"/>
                  </a:cubicBezTo>
                  <a:cubicBezTo>
                    <a:pt x="2678" y="1963"/>
                    <a:pt x="2673" y="2564"/>
                    <a:pt x="2553" y="3160"/>
                  </a:cubicBezTo>
                  <a:cubicBezTo>
                    <a:pt x="2505" y="3411"/>
                    <a:pt x="2433" y="3660"/>
                    <a:pt x="2365" y="3905"/>
                  </a:cubicBezTo>
                  <a:cubicBezTo>
                    <a:pt x="2221" y="4400"/>
                    <a:pt x="2077" y="4915"/>
                    <a:pt x="2101" y="5443"/>
                  </a:cubicBezTo>
                  <a:cubicBezTo>
                    <a:pt x="2116" y="5698"/>
                    <a:pt x="2169" y="5953"/>
                    <a:pt x="2221" y="6202"/>
                  </a:cubicBezTo>
                  <a:cubicBezTo>
                    <a:pt x="2279" y="6490"/>
                    <a:pt x="2342" y="6793"/>
                    <a:pt x="2336" y="7091"/>
                  </a:cubicBezTo>
                  <a:cubicBezTo>
                    <a:pt x="2327" y="7485"/>
                    <a:pt x="2101" y="7932"/>
                    <a:pt x="1799" y="8149"/>
                  </a:cubicBezTo>
                  <a:cubicBezTo>
                    <a:pt x="1661" y="8247"/>
                    <a:pt x="1510" y="8296"/>
                    <a:pt x="1356" y="8296"/>
                  </a:cubicBezTo>
                  <a:cubicBezTo>
                    <a:pt x="1285" y="8296"/>
                    <a:pt x="1212" y="8285"/>
                    <a:pt x="1140" y="8264"/>
                  </a:cubicBezTo>
                  <a:cubicBezTo>
                    <a:pt x="544" y="8071"/>
                    <a:pt x="169" y="7144"/>
                    <a:pt x="136" y="6577"/>
                  </a:cubicBezTo>
                  <a:cubicBezTo>
                    <a:pt x="107" y="6077"/>
                    <a:pt x="256" y="5578"/>
                    <a:pt x="395" y="5097"/>
                  </a:cubicBezTo>
                  <a:cubicBezTo>
                    <a:pt x="515" y="4669"/>
                    <a:pt x="646" y="4232"/>
                    <a:pt x="659" y="3780"/>
                  </a:cubicBezTo>
                  <a:cubicBezTo>
                    <a:pt x="670" y="3396"/>
                    <a:pt x="597" y="3012"/>
                    <a:pt x="526" y="2641"/>
                  </a:cubicBezTo>
                  <a:cubicBezTo>
                    <a:pt x="501" y="2517"/>
                    <a:pt x="473" y="2386"/>
                    <a:pt x="453" y="2257"/>
                  </a:cubicBezTo>
                  <a:cubicBezTo>
                    <a:pt x="381" y="1825"/>
                    <a:pt x="328" y="1267"/>
                    <a:pt x="554" y="787"/>
                  </a:cubicBezTo>
                  <a:cubicBezTo>
                    <a:pt x="722" y="426"/>
                    <a:pt x="1112" y="109"/>
                    <a:pt x="1520" y="109"/>
                  </a:cubicBezTo>
                  <a:close/>
                  <a:moveTo>
                    <a:pt x="1524" y="1"/>
                  </a:moveTo>
                  <a:cubicBezTo>
                    <a:pt x="1068" y="1"/>
                    <a:pt x="643" y="343"/>
                    <a:pt x="458" y="738"/>
                  </a:cubicBezTo>
                  <a:cubicBezTo>
                    <a:pt x="218" y="1248"/>
                    <a:pt x="271" y="1829"/>
                    <a:pt x="347" y="2276"/>
                  </a:cubicBezTo>
                  <a:cubicBezTo>
                    <a:pt x="366" y="2406"/>
                    <a:pt x="391" y="2535"/>
                    <a:pt x="420" y="2666"/>
                  </a:cubicBezTo>
                  <a:cubicBezTo>
                    <a:pt x="486" y="3025"/>
                    <a:pt x="559" y="3405"/>
                    <a:pt x="549" y="3775"/>
                  </a:cubicBezTo>
                  <a:cubicBezTo>
                    <a:pt x="539" y="4212"/>
                    <a:pt x="410" y="4645"/>
                    <a:pt x="289" y="5068"/>
                  </a:cubicBezTo>
                  <a:cubicBezTo>
                    <a:pt x="145" y="5558"/>
                    <a:pt x="1" y="6063"/>
                    <a:pt x="30" y="6582"/>
                  </a:cubicBezTo>
                  <a:cubicBezTo>
                    <a:pt x="64" y="7197"/>
                    <a:pt x="458" y="8158"/>
                    <a:pt x="1112" y="8364"/>
                  </a:cubicBezTo>
                  <a:cubicBezTo>
                    <a:pt x="1193" y="8393"/>
                    <a:pt x="1280" y="8408"/>
                    <a:pt x="1362" y="8408"/>
                  </a:cubicBezTo>
                  <a:cubicBezTo>
                    <a:pt x="1539" y="8408"/>
                    <a:pt x="1708" y="8350"/>
                    <a:pt x="1861" y="8235"/>
                  </a:cubicBezTo>
                  <a:cubicBezTo>
                    <a:pt x="2198" y="8000"/>
                    <a:pt x="2438" y="7528"/>
                    <a:pt x="2447" y="7091"/>
                  </a:cubicBezTo>
                  <a:cubicBezTo>
                    <a:pt x="2452" y="6784"/>
                    <a:pt x="2389" y="6476"/>
                    <a:pt x="2327" y="6179"/>
                  </a:cubicBezTo>
                  <a:cubicBezTo>
                    <a:pt x="2274" y="5938"/>
                    <a:pt x="2227" y="5683"/>
                    <a:pt x="2212" y="5438"/>
                  </a:cubicBezTo>
                  <a:cubicBezTo>
                    <a:pt x="2188" y="4928"/>
                    <a:pt x="2332" y="4420"/>
                    <a:pt x="2467" y="3934"/>
                  </a:cubicBezTo>
                  <a:cubicBezTo>
                    <a:pt x="2538" y="3689"/>
                    <a:pt x="2611" y="3434"/>
                    <a:pt x="2659" y="3180"/>
                  </a:cubicBezTo>
                  <a:cubicBezTo>
                    <a:pt x="2779" y="2574"/>
                    <a:pt x="2789" y="1959"/>
                    <a:pt x="2678" y="1348"/>
                  </a:cubicBezTo>
                  <a:cubicBezTo>
                    <a:pt x="2616" y="1012"/>
                    <a:pt x="2404" y="210"/>
                    <a:pt x="1755" y="31"/>
                  </a:cubicBezTo>
                  <a:cubicBezTo>
                    <a:pt x="1678" y="11"/>
                    <a:pt x="1600" y="1"/>
                    <a:pt x="15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15"/>
            <p:cNvGrpSpPr/>
            <p:nvPr/>
          </p:nvGrpSpPr>
          <p:grpSpPr>
            <a:xfrm>
              <a:off x="5827676" y="1802789"/>
              <a:ext cx="417705" cy="464069"/>
              <a:chOff x="8091001" y="365963"/>
              <a:chExt cx="417705" cy="464069"/>
            </a:xfrm>
          </p:grpSpPr>
          <p:sp>
            <p:nvSpPr>
              <p:cNvPr id="64" name="Google Shape;64;p15"/>
              <p:cNvSpPr/>
              <p:nvPr/>
            </p:nvSpPr>
            <p:spPr>
              <a:xfrm>
                <a:off x="8160111" y="435005"/>
                <a:ext cx="273157" cy="377393"/>
              </a:xfrm>
              <a:custGeom>
                <a:avLst/>
                <a:gdLst/>
                <a:ahLst/>
                <a:cxnLst/>
                <a:rect l="l" t="t" r="r" b="b"/>
                <a:pathLst>
                  <a:path w="7901" h="10916" extrusionOk="0">
                    <a:moveTo>
                      <a:pt x="4003" y="0"/>
                    </a:moveTo>
                    <a:cubicBezTo>
                      <a:pt x="3924" y="0"/>
                      <a:pt x="3844" y="3"/>
                      <a:pt x="3764" y="8"/>
                    </a:cubicBezTo>
                    <a:cubicBezTo>
                      <a:pt x="1865" y="123"/>
                      <a:pt x="298" y="1636"/>
                      <a:pt x="125" y="3530"/>
                    </a:cubicBezTo>
                    <a:cubicBezTo>
                      <a:pt x="0" y="4890"/>
                      <a:pt x="577" y="6120"/>
                      <a:pt x="1533" y="6908"/>
                    </a:cubicBezTo>
                    <a:cubicBezTo>
                      <a:pt x="2120" y="7389"/>
                      <a:pt x="2513" y="8061"/>
                      <a:pt x="2600" y="8816"/>
                    </a:cubicBezTo>
                    <a:lnTo>
                      <a:pt x="2830" y="10916"/>
                    </a:lnTo>
                    <a:lnTo>
                      <a:pt x="5253" y="10901"/>
                    </a:lnTo>
                    <a:lnTo>
                      <a:pt x="5459" y="8796"/>
                    </a:lnTo>
                    <a:cubicBezTo>
                      <a:pt x="5532" y="8046"/>
                      <a:pt x="5916" y="7369"/>
                      <a:pt x="6492" y="6884"/>
                    </a:cubicBezTo>
                    <a:cubicBezTo>
                      <a:pt x="7357" y="6168"/>
                      <a:pt x="7901" y="5087"/>
                      <a:pt x="7896" y="3876"/>
                    </a:cubicBezTo>
                    <a:cubicBezTo>
                      <a:pt x="7882" y="1731"/>
                      <a:pt x="6144" y="0"/>
                      <a:pt x="40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8246681" y="753868"/>
                <a:ext cx="105999" cy="76163"/>
              </a:xfrm>
              <a:custGeom>
                <a:avLst/>
                <a:gdLst/>
                <a:ahLst/>
                <a:cxnLst/>
                <a:rect l="l" t="t" r="r" b="b"/>
                <a:pathLst>
                  <a:path w="3066" h="2203" extrusionOk="0">
                    <a:moveTo>
                      <a:pt x="3056" y="1"/>
                    </a:moveTo>
                    <a:lnTo>
                      <a:pt x="0" y="21"/>
                    </a:lnTo>
                    <a:lnTo>
                      <a:pt x="0" y="684"/>
                    </a:lnTo>
                    <a:cubicBezTo>
                      <a:pt x="5" y="1526"/>
                      <a:pt x="692" y="2203"/>
                      <a:pt x="1529" y="2203"/>
                    </a:cubicBezTo>
                    <a:cubicBezTo>
                      <a:pt x="1532" y="2203"/>
                      <a:pt x="1535" y="2203"/>
                      <a:pt x="1537" y="2203"/>
                    </a:cubicBezTo>
                    <a:cubicBezTo>
                      <a:pt x="2384" y="2197"/>
                      <a:pt x="3066" y="1511"/>
                      <a:pt x="3061" y="664"/>
                    </a:cubicBezTo>
                    <a:lnTo>
                      <a:pt x="30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8246508" y="553450"/>
                <a:ext cx="117823" cy="214280"/>
              </a:xfrm>
              <a:custGeom>
                <a:avLst/>
                <a:gdLst/>
                <a:ahLst/>
                <a:cxnLst/>
                <a:rect l="l" t="t" r="r" b="b"/>
                <a:pathLst>
                  <a:path w="3408" h="6198" extrusionOk="0">
                    <a:moveTo>
                      <a:pt x="1831" y="348"/>
                    </a:moveTo>
                    <a:cubicBezTo>
                      <a:pt x="1846" y="373"/>
                      <a:pt x="1855" y="401"/>
                      <a:pt x="1864" y="426"/>
                    </a:cubicBezTo>
                    <a:cubicBezTo>
                      <a:pt x="1879" y="488"/>
                      <a:pt x="1875" y="546"/>
                      <a:pt x="1846" y="594"/>
                    </a:cubicBezTo>
                    <a:cubicBezTo>
                      <a:pt x="1831" y="618"/>
                      <a:pt x="1793" y="641"/>
                      <a:pt x="1764" y="641"/>
                    </a:cubicBezTo>
                    <a:cubicBezTo>
                      <a:pt x="1744" y="641"/>
                      <a:pt x="1740" y="637"/>
                      <a:pt x="1740" y="632"/>
                    </a:cubicBezTo>
                    <a:cubicBezTo>
                      <a:pt x="1726" y="618"/>
                      <a:pt x="1730" y="584"/>
                      <a:pt x="1735" y="570"/>
                    </a:cubicBezTo>
                    <a:cubicBezTo>
                      <a:pt x="1744" y="493"/>
                      <a:pt x="1778" y="416"/>
                      <a:pt x="1831" y="348"/>
                    </a:cubicBezTo>
                    <a:close/>
                    <a:moveTo>
                      <a:pt x="2476" y="190"/>
                    </a:moveTo>
                    <a:cubicBezTo>
                      <a:pt x="2600" y="257"/>
                      <a:pt x="2706" y="411"/>
                      <a:pt x="2672" y="555"/>
                    </a:cubicBezTo>
                    <a:cubicBezTo>
                      <a:pt x="2658" y="627"/>
                      <a:pt x="2585" y="694"/>
                      <a:pt x="2504" y="714"/>
                    </a:cubicBezTo>
                    <a:cubicBezTo>
                      <a:pt x="2492" y="718"/>
                      <a:pt x="2470" y="723"/>
                      <a:pt x="2445" y="723"/>
                    </a:cubicBezTo>
                    <a:cubicBezTo>
                      <a:pt x="2410" y="723"/>
                      <a:pt x="2369" y="714"/>
                      <a:pt x="2336" y="681"/>
                    </a:cubicBezTo>
                    <a:cubicBezTo>
                      <a:pt x="2307" y="647"/>
                      <a:pt x="2288" y="594"/>
                      <a:pt x="2283" y="536"/>
                    </a:cubicBezTo>
                    <a:cubicBezTo>
                      <a:pt x="2274" y="426"/>
                      <a:pt x="2321" y="315"/>
                      <a:pt x="2418" y="233"/>
                    </a:cubicBezTo>
                    <a:cubicBezTo>
                      <a:pt x="2432" y="219"/>
                      <a:pt x="2451" y="200"/>
                      <a:pt x="2476" y="190"/>
                    </a:cubicBezTo>
                    <a:close/>
                    <a:moveTo>
                      <a:pt x="1052" y="382"/>
                    </a:moveTo>
                    <a:cubicBezTo>
                      <a:pt x="1130" y="464"/>
                      <a:pt x="1172" y="561"/>
                      <a:pt x="1168" y="637"/>
                    </a:cubicBezTo>
                    <a:cubicBezTo>
                      <a:pt x="1158" y="705"/>
                      <a:pt x="1120" y="752"/>
                      <a:pt x="1043" y="791"/>
                    </a:cubicBezTo>
                    <a:cubicBezTo>
                      <a:pt x="1028" y="796"/>
                      <a:pt x="1010" y="800"/>
                      <a:pt x="990" y="800"/>
                    </a:cubicBezTo>
                    <a:cubicBezTo>
                      <a:pt x="966" y="791"/>
                      <a:pt x="942" y="762"/>
                      <a:pt x="932" y="734"/>
                    </a:cubicBezTo>
                    <a:cubicBezTo>
                      <a:pt x="908" y="666"/>
                      <a:pt x="913" y="599"/>
                      <a:pt x="947" y="526"/>
                    </a:cubicBezTo>
                    <a:cubicBezTo>
                      <a:pt x="966" y="474"/>
                      <a:pt x="1005" y="426"/>
                      <a:pt x="1052" y="382"/>
                    </a:cubicBezTo>
                    <a:close/>
                    <a:moveTo>
                      <a:pt x="2738" y="0"/>
                    </a:moveTo>
                    <a:cubicBezTo>
                      <a:pt x="2647" y="0"/>
                      <a:pt x="2553" y="21"/>
                      <a:pt x="2470" y="65"/>
                    </a:cubicBezTo>
                    <a:cubicBezTo>
                      <a:pt x="2406" y="40"/>
                      <a:pt x="2338" y="29"/>
                      <a:pt x="2269" y="29"/>
                    </a:cubicBezTo>
                    <a:cubicBezTo>
                      <a:pt x="2161" y="29"/>
                      <a:pt x="2049" y="58"/>
                      <a:pt x="1946" y="113"/>
                    </a:cubicBezTo>
                    <a:cubicBezTo>
                      <a:pt x="1908" y="137"/>
                      <a:pt x="1870" y="162"/>
                      <a:pt x="1835" y="190"/>
                    </a:cubicBezTo>
                    <a:cubicBezTo>
                      <a:pt x="1817" y="171"/>
                      <a:pt x="1793" y="157"/>
                      <a:pt x="1769" y="147"/>
                    </a:cubicBezTo>
                    <a:cubicBezTo>
                      <a:pt x="1695" y="105"/>
                      <a:pt x="1610" y="85"/>
                      <a:pt x="1517" y="85"/>
                    </a:cubicBezTo>
                    <a:cubicBezTo>
                      <a:pt x="1427" y="85"/>
                      <a:pt x="1329" y="104"/>
                      <a:pt x="1230" y="142"/>
                    </a:cubicBezTo>
                    <a:cubicBezTo>
                      <a:pt x="1168" y="166"/>
                      <a:pt x="1110" y="195"/>
                      <a:pt x="1057" y="238"/>
                    </a:cubicBezTo>
                    <a:cubicBezTo>
                      <a:pt x="1038" y="224"/>
                      <a:pt x="1019" y="209"/>
                      <a:pt x="999" y="195"/>
                    </a:cubicBezTo>
                    <a:cubicBezTo>
                      <a:pt x="886" y="117"/>
                      <a:pt x="761" y="77"/>
                      <a:pt x="644" y="77"/>
                    </a:cubicBezTo>
                    <a:cubicBezTo>
                      <a:pt x="573" y="77"/>
                      <a:pt x="504" y="92"/>
                      <a:pt x="442" y="122"/>
                    </a:cubicBezTo>
                    <a:cubicBezTo>
                      <a:pt x="145" y="272"/>
                      <a:pt x="25" y="612"/>
                      <a:pt x="10" y="882"/>
                    </a:cubicBezTo>
                    <a:cubicBezTo>
                      <a:pt x="0" y="1156"/>
                      <a:pt x="77" y="1430"/>
                      <a:pt x="149" y="1690"/>
                    </a:cubicBezTo>
                    <a:lnTo>
                      <a:pt x="163" y="1737"/>
                    </a:lnTo>
                    <a:cubicBezTo>
                      <a:pt x="548" y="3069"/>
                      <a:pt x="769" y="4447"/>
                      <a:pt x="832" y="5837"/>
                    </a:cubicBezTo>
                    <a:cubicBezTo>
                      <a:pt x="841" y="5966"/>
                      <a:pt x="832" y="5986"/>
                      <a:pt x="793" y="6077"/>
                    </a:cubicBezTo>
                    <a:cubicBezTo>
                      <a:pt x="784" y="6101"/>
                      <a:pt x="774" y="6126"/>
                      <a:pt x="764" y="6159"/>
                    </a:cubicBezTo>
                    <a:lnTo>
                      <a:pt x="865" y="6197"/>
                    </a:lnTo>
                    <a:cubicBezTo>
                      <a:pt x="875" y="6164"/>
                      <a:pt x="884" y="6139"/>
                      <a:pt x="894" y="6115"/>
                    </a:cubicBezTo>
                    <a:cubicBezTo>
                      <a:pt x="932" y="6019"/>
                      <a:pt x="947" y="5986"/>
                      <a:pt x="942" y="5827"/>
                    </a:cubicBezTo>
                    <a:cubicBezTo>
                      <a:pt x="879" y="4438"/>
                      <a:pt x="653" y="3050"/>
                      <a:pt x="269" y="1708"/>
                    </a:cubicBezTo>
                    <a:lnTo>
                      <a:pt x="255" y="1661"/>
                    </a:lnTo>
                    <a:cubicBezTo>
                      <a:pt x="183" y="1406"/>
                      <a:pt x="105" y="1146"/>
                      <a:pt x="120" y="887"/>
                    </a:cubicBezTo>
                    <a:cubicBezTo>
                      <a:pt x="134" y="589"/>
                      <a:pt x="278" y="324"/>
                      <a:pt x="491" y="219"/>
                    </a:cubicBezTo>
                    <a:cubicBezTo>
                      <a:pt x="538" y="196"/>
                      <a:pt x="591" y="185"/>
                      <a:pt x="646" y="185"/>
                    </a:cubicBezTo>
                    <a:cubicBezTo>
                      <a:pt x="741" y="185"/>
                      <a:pt x="844" y="219"/>
                      <a:pt x="942" y="286"/>
                    </a:cubicBezTo>
                    <a:cubicBezTo>
                      <a:pt x="952" y="291"/>
                      <a:pt x="961" y="301"/>
                      <a:pt x="970" y="306"/>
                    </a:cubicBezTo>
                    <a:cubicBezTo>
                      <a:pt x="919" y="359"/>
                      <a:pt x="875" y="421"/>
                      <a:pt x="846" y="479"/>
                    </a:cubicBezTo>
                    <a:cubicBezTo>
                      <a:pt x="803" y="579"/>
                      <a:pt x="797" y="681"/>
                      <a:pt x="832" y="772"/>
                    </a:cubicBezTo>
                    <a:cubicBezTo>
                      <a:pt x="861" y="843"/>
                      <a:pt x="908" y="892"/>
                      <a:pt x="966" y="907"/>
                    </a:cubicBezTo>
                    <a:cubicBezTo>
                      <a:pt x="975" y="908"/>
                      <a:pt x="984" y="908"/>
                      <a:pt x="993" y="908"/>
                    </a:cubicBezTo>
                    <a:cubicBezTo>
                      <a:pt x="1023" y="908"/>
                      <a:pt x="1053" y="902"/>
                      <a:pt x="1086" y="887"/>
                    </a:cubicBezTo>
                    <a:cubicBezTo>
                      <a:pt x="1230" y="825"/>
                      <a:pt x="1269" y="719"/>
                      <a:pt x="1274" y="647"/>
                    </a:cubicBezTo>
                    <a:cubicBezTo>
                      <a:pt x="1283" y="541"/>
                      <a:pt x="1230" y="416"/>
                      <a:pt x="1134" y="310"/>
                    </a:cubicBezTo>
                    <a:cubicBezTo>
                      <a:pt x="1178" y="286"/>
                      <a:pt x="1225" y="262"/>
                      <a:pt x="1269" y="243"/>
                    </a:cubicBezTo>
                    <a:cubicBezTo>
                      <a:pt x="1328" y="220"/>
                      <a:pt x="1418" y="195"/>
                      <a:pt x="1514" y="195"/>
                    </a:cubicBezTo>
                    <a:cubicBezTo>
                      <a:pt x="1582" y="195"/>
                      <a:pt x="1652" y="208"/>
                      <a:pt x="1715" y="243"/>
                    </a:cubicBezTo>
                    <a:cubicBezTo>
                      <a:pt x="1730" y="248"/>
                      <a:pt x="1744" y="257"/>
                      <a:pt x="1759" y="266"/>
                    </a:cubicBezTo>
                    <a:cubicBezTo>
                      <a:pt x="1687" y="353"/>
                      <a:pt x="1639" y="454"/>
                      <a:pt x="1624" y="561"/>
                    </a:cubicBezTo>
                    <a:cubicBezTo>
                      <a:pt x="1620" y="594"/>
                      <a:pt x="1620" y="647"/>
                      <a:pt x="1649" y="694"/>
                    </a:cubicBezTo>
                    <a:cubicBezTo>
                      <a:pt x="1673" y="734"/>
                      <a:pt x="1720" y="752"/>
                      <a:pt x="1764" y="752"/>
                    </a:cubicBezTo>
                    <a:cubicBezTo>
                      <a:pt x="1831" y="752"/>
                      <a:pt x="1903" y="709"/>
                      <a:pt x="1937" y="647"/>
                    </a:cubicBezTo>
                    <a:cubicBezTo>
                      <a:pt x="1980" y="574"/>
                      <a:pt x="1995" y="488"/>
                      <a:pt x="1970" y="397"/>
                    </a:cubicBezTo>
                    <a:cubicBezTo>
                      <a:pt x="1957" y="353"/>
                      <a:pt x="1937" y="310"/>
                      <a:pt x="1908" y="272"/>
                    </a:cubicBezTo>
                    <a:cubicBezTo>
                      <a:pt x="1937" y="248"/>
                      <a:pt x="1966" y="228"/>
                      <a:pt x="1999" y="209"/>
                    </a:cubicBezTo>
                    <a:cubicBezTo>
                      <a:pt x="2085" y="163"/>
                      <a:pt x="2176" y="137"/>
                      <a:pt x="2262" y="137"/>
                    </a:cubicBezTo>
                    <a:cubicBezTo>
                      <a:pt x="2292" y="137"/>
                      <a:pt x="2321" y="140"/>
                      <a:pt x="2350" y="147"/>
                    </a:cubicBezTo>
                    <a:lnTo>
                      <a:pt x="2345" y="151"/>
                    </a:lnTo>
                    <a:cubicBezTo>
                      <a:pt x="2225" y="257"/>
                      <a:pt x="2163" y="401"/>
                      <a:pt x="2172" y="546"/>
                    </a:cubicBezTo>
                    <a:cubicBezTo>
                      <a:pt x="2177" y="603"/>
                      <a:pt x="2196" y="690"/>
                      <a:pt x="2259" y="757"/>
                    </a:cubicBezTo>
                    <a:cubicBezTo>
                      <a:pt x="2307" y="806"/>
                      <a:pt x="2373" y="832"/>
                      <a:pt x="2446" y="832"/>
                    </a:cubicBezTo>
                    <a:cubicBezTo>
                      <a:pt x="2474" y="832"/>
                      <a:pt x="2504" y="828"/>
                      <a:pt x="2533" y="820"/>
                    </a:cubicBezTo>
                    <a:cubicBezTo>
                      <a:pt x="2658" y="785"/>
                      <a:pt x="2754" y="694"/>
                      <a:pt x="2778" y="579"/>
                    </a:cubicBezTo>
                    <a:cubicBezTo>
                      <a:pt x="2822" y="401"/>
                      <a:pt x="2720" y="233"/>
                      <a:pt x="2585" y="133"/>
                    </a:cubicBezTo>
                    <a:cubicBezTo>
                      <a:pt x="2631" y="117"/>
                      <a:pt x="2678" y="110"/>
                      <a:pt x="2725" y="110"/>
                    </a:cubicBezTo>
                    <a:cubicBezTo>
                      <a:pt x="2753" y="110"/>
                      <a:pt x="2780" y="113"/>
                      <a:pt x="2807" y="118"/>
                    </a:cubicBezTo>
                    <a:cubicBezTo>
                      <a:pt x="2970" y="147"/>
                      <a:pt x="3081" y="215"/>
                      <a:pt x="3148" y="320"/>
                    </a:cubicBezTo>
                    <a:cubicBezTo>
                      <a:pt x="3292" y="550"/>
                      <a:pt x="3181" y="945"/>
                      <a:pt x="3100" y="1262"/>
                    </a:cubicBezTo>
                    <a:cubicBezTo>
                      <a:pt x="3066" y="1368"/>
                      <a:pt x="3042" y="1473"/>
                      <a:pt x="3023" y="1559"/>
                    </a:cubicBezTo>
                    <a:lnTo>
                      <a:pt x="2196" y="6044"/>
                    </a:lnTo>
                    <a:lnTo>
                      <a:pt x="2303" y="6062"/>
                    </a:lnTo>
                    <a:lnTo>
                      <a:pt x="3128" y="1579"/>
                    </a:lnTo>
                    <a:cubicBezTo>
                      <a:pt x="3148" y="1497"/>
                      <a:pt x="3172" y="1397"/>
                      <a:pt x="3201" y="1291"/>
                    </a:cubicBezTo>
                    <a:cubicBezTo>
                      <a:pt x="3292" y="954"/>
                      <a:pt x="3407" y="536"/>
                      <a:pt x="3239" y="262"/>
                    </a:cubicBezTo>
                    <a:cubicBezTo>
                      <a:pt x="3157" y="133"/>
                      <a:pt x="3018" y="46"/>
                      <a:pt x="2826" y="7"/>
                    </a:cubicBezTo>
                    <a:cubicBezTo>
                      <a:pt x="2798" y="2"/>
                      <a:pt x="2768" y="0"/>
                      <a:pt x="2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8091001" y="533087"/>
                <a:ext cx="41729" cy="9507"/>
              </a:xfrm>
              <a:custGeom>
                <a:avLst/>
                <a:gdLst/>
                <a:ahLst/>
                <a:cxnLst/>
                <a:rect l="l" t="t" r="r" b="b"/>
                <a:pathLst>
                  <a:path w="1207" h="275" extrusionOk="0">
                    <a:moveTo>
                      <a:pt x="14" y="1"/>
                    </a:moveTo>
                    <a:lnTo>
                      <a:pt x="0" y="112"/>
                    </a:lnTo>
                    <a:lnTo>
                      <a:pt x="1192" y="274"/>
                    </a:lnTo>
                    <a:lnTo>
                      <a:pt x="1207" y="169"/>
                    </a:lnTo>
                    <a:lnTo>
                      <a:pt x="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8126196" y="433414"/>
                <a:ext cx="34088" cy="31426"/>
              </a:xfrm>
              <a:custGeom>
                <a:avLst/>
                <a:gdLst/>
                <a:ahLst/>
                <a:cxnLst/>
                <a:rect l="l" t="t" r="r" b="b"/>
                <a:pathLst>
                  <a:path w="986" h="909" extrusionOk="0">
                    <a:moveTo>
                      <a:pt x="73" y="0"/>
                    </a:moveTo>
                    <a:lnTo>
                      <a:pt x="1" y="82"/>
                    </a:lnTo>
                    <a:lnTo>
                      <a:pt x="914" y="908"/>
                    </a:lnTo>
                    <a:lnTo>
                      <a:pt x="986" y="832"/>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8255808" y="369628"/>
                <a:ext cx="9991" cy="39205"/>
              </a:xfrm>
              <a:custGeom>
                <a:avLst/>
                <a:gdLst/>
                <a:ahLst/>
                <a:cxnLst/>
                <a:rect l="l" t="t" r="r" b="b"/>
                <a:pathLst>
                  <a:path w="289" h="1134" extrusionOk="0">
                    <a:moveTo>
                      <a:pt x="106" y="0"/>
                    </a:moveTo>
                    <a:lnTo>
                      <a:pt x="0" y="19"/>
                    </a:lnTo>
                    <a:cubicBezTo>
                      <a:pt x="29" y="173"/>
                      <a:pt x="62" y="380"/>
                      <a:pt x="91" y="577"/>
                    </a:cubicBezTo>
                    <a:cubicBezTo>
                      <a:pt x="120" y="774"/>
                      <a:pt x="149" y="980"/>
                      <a:pt x="182" y="1134"/>
                    </a:cubicBezTo>
                    <a:lnTo>
                      <a:pt x="289" y="1114"/>
                    </a:lnTo>
                    <a:cubicBezTo>
                      <a:pt x="260" y="961"/>
                      <a:pt x="226" y="759"/>
                      <a:pt x="197" y="562"/>
                    </a:cubicBezTo>
                    <a:cubicBezTo>
                      <a:pt x="169" y="360"/>
                      <a:pt x="140" y="154"/>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8337849" y="365963"/>
                <a:ext cx="10026" cy="48021"/>
              </a:xfrm>
              <a:custGeom>
                <a:avLst/>
                <a:gdLst/>
                <a:ahLst/>
                <a:cxnLst/>
                <a:rect l="l" t="t" r="r" b="b"/>
                <a:pathLst>
                  <a:path w="290" h="1389" extrusionOk="0">
                    <a:moveTo>
                      <a:pt x="184" y="0"/>
                    </a:moveTo>
                    <a:lnTo>
                      <a:pt x="1" y="1375"/>
                    </a:lnTo>
                    <a:lnTo>
                      <a:pt x="112" y="1389"/>
                    </a:lnTo>
                    <a:lnTo>
                      <a:pt x="289" y="15"/>
                    </a:lnTo>
                    <a:lnTo>
                      <a:pt x="1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8431229" y="455679"/>
                <a:ext cx="43077" cy="31772"/>
              </a:xfrm>
              <a:custGeom>
                <a:avLst/>
                <a:gdLst/>
                <a:ahLst/>
                <a:cxnLst/>
                <a:rect l="l" t="t" r="r" b="b"/>
                <a:pathLst>
                  <a:path w="1246" h="919" extrusionOk="0">
                    <a:moveTo>
                      <a:pt x="1188" y="0"/>
                    </a:moveTo>
                    <a:lnTo>
                      <a:pt x="1" y="832"/>
                    </a:lnTo>
                    <a:lnTo>
                      <a:pt x="63" y="918"/>
                    </a:lnTo>
                    <a:lnTo>
                      <a:pt x="1245" y="91"/>
                    </a:lnTo>
                    <a:lnTo>
                      <a:pt x="11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8464142" y="548057"/>
                <a:ext cx="44564" cy="6638"/>
              </a:xfrm>
              <a:custGeom>
                <a:avLst/>
                <a:gdLst/>
                <a:ahLst/>
                <a:cxnLst/>
                <a:rect l="l" t="t" r="r" b="b"/>
                <a:pathLst>
                  <a:path w="1289" h="192" extrusionOk="0">
                    <a:moveTo>
                      <a:pt x="10" y="0"/>
                    </a:moveTo>
                    <a:lnTo>
                      <a:pt x="0" y="111"/>
                    </a:lnTo>
                    <a:lnTo>
                      <a:pt x="1284" y="192"/>
                    </a:lnTo>
                    <a:lnTo>
                      <a:pt x="1289" y="87"/>
                    </a:lnTo>
                    <a:lnTo>
                      <a:pt x="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8234719" y="777965"/>
                <a:ext cx="129785" cy="4529"/>
              </a:xfrm>
              <a:custGeom>
                <a:avLst/>
                <a:gdLst/>
                <a:ahLst/>
                <a:cxnLst/>
                <a:rect l="l" t="t" r="r" b="b"/>
                <a:pathLst>
                  <a:path w="3754" h="131" extrusionOk="0">
                    <a:moveTo>
                      <a:pt x="3753" y="1"/>
                    </a:moveTo>
                    <a:lnTo>
                      <a:pt x="0" y="20"/>
                    </a:lnTo>
                    <a:lnTo>
                      <a:pt x="0" y="131"/>
                    </a:lnTo>
                    <a:lnTo>
                      <a:pt x="3753" y="107"/>
                    </a:lnTo>
                    <a:lnTo>
                      <a:pt x="37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8234857" y="803895"/>
                <a:ext cx="129785" cy="4529"/>
              </a:xfrm>
              <a:custGeom>
                <a:avLst/>
                <a:gdLst/>
                <a:ahLst/>
                <a:cxnLst/>
                <a:rect l="l" t="t" r="r" b="b"/>
                <a:pathLst>
                  <a:path w="3754" h="131" extrusionOk="0">
                    <a:moveTo>
                      <a:pt x="3754" y="0"/>
                    </a:moveTo>
                    <a:lnTo>
                      <a:pt x="1" y="20"/>
                    </a:lnTo>
                    <a:lnTo>
                      <a:pt x="1" y="131"/>
                    </a:lnTo>
                    <a:lnTo>
                      <a:pt x="3754" y="106"/>
                    </a:lnTo>
                    <a:lnTo>
                      <a:pt x="37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8369586" y="481747"/>
                <a:ext cx="43423" cy="82455"/>
              </a:xfrm>
              <a:custGeom>
                <a:avLst/>
                <a:gdLst/>
                <a:ahLst/>
                <a:cxnLst/>
                <a:rect l="l" t="t" r="r" b="b"/>
                <a:pathLst>
                  <a:path w="1256" h="2385" extrusionOk="0">
                    <a:moveTo>
                      <a:pt x="63" y="0"/>
                    </a:moveTo>
                    <a:lnTo>
                      <a:pt x="1" y="87"/>
                    </a:lnTo>
                    <a:cubicBezTo>
                      <a:pt x="712" y="606"/>
                      <a:pt x="1145" y="1504"/>
                      <a:pt x="1112" y="2380"/>
                    </a:cubicBezTo>
                    <a:lnTo>
                      <a:pt x="1217" y="2384"/>
                    </a:lnTo>
                    <a:cubicBezTo>
                      <a:pt x="1256" y="1471"/>
                      <a:pt x="804" y="539"/>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8378402" y="608698"/>
                <a:ext cx="27623" cy="42213"/>
              </a:xfrm>
              <a:custGeom>
                <a:avLst/>
                <a:gdLst/>
                <a:ahLst/>
                <a:cxnLst/>
                <a:rect l="l" t="t" r="r" b="b"/>
                <a:pathLst>
                  <a:path w="799" h="1221" extrusionOk="0">
                    <a:moveTo>
                      <a:pt x="693" y="1"/>
                    </a:moveTo>
                    <a:cubicBezTo>
                      <a:pt x="568" y="438"/>
                      <a:pt x="327" y="831"/>
                      <a:pt x="1" y="1144"/>
                    </a:cubicBezTo>
                    <a:lnTo>
                      <a:pt x="78" y="1221"/>
                    </a:lnTo>
                    <a:cubicBezTo>
                      <a:pt x="414" y="894"/>
                      <a:pt x="664" y="485"/>
                      <a:pt x="799" y="34"/>
                    </a:cubicBezTo>
                    <a:lnTo>
                      <a:pt x="6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15"/>
            <p:cNvGrpSpPr/>
            <p:nvPr/>
          </p:nvGrpSpPr>
          <p:grpSpPr>
            <a:xfrm>
              <a:off x="7343769" y="1496518"/>
              <a:ext cx="131929" cy="129820"/>
              <a:chOff x="8243044" y="1337492"/>
              <a:chExt cx="131929" cy="129820"/>
            </a:xfrm>
          </p:grpSpPr>
          <p:sp>
            <p:nvSpPr>
              <p:cNvPr id="78" name="Google Shape;78;p15"/>
              <p:cNvSpPr/>
              <p:nvPr/>
            </p:nvSpPr>
            <p:spPr>
              <a:xfrm>
                <a:off x="8277721" y="1337492"/>
                <a:ext cx="97252" cy="129785"/>
              </a:xfrm>
              <a:custGeom>
                <a:avLst/>
                <a:gdLst/>
                <a:ahLst/>
                <a:cxnLst/>
                <a:rect l="l" t="t" r="r" b="b"/>
                <a:pathLst>
                  <a:path w="2813" h="3754" extrusionOk="0">
                    <a:moveTo>
                      <a:pt x="1259" y="0"/>
                    </a:moveTo>
                    <a:cubicBezTo>
                      <a:pt x="1245" y="0"/>
                      <a:pt x="1231" y="2"/>
                      <a:pt x="1218" y="5"/>
                    </a:cubicBezTo>
                    <a:cubicBezTo>
                      <a:pt x="1073" y="34"/>
                      <a:pt x="1020" y="202"/>
                      <a:pt x="976" y="346"/>
                    </a:cubicBezTo>
                    <a:cubicBezTo>
                      <a:pt x="876" y="668"/>
                      <a:pt x="645" y="972"/>
                      <a:pt x="457" y="1249"/>
                    </a:cubicBezTo>
                    <a:cubicBezTo>
                      <a:pt x="246" y="1567"/>
                      <a:pt x="98" y="1932"/>
                      <a:pt x="54" y="2307"/>
                    </a:cubicBezTo>
                    <a:cubicBezTo>
                      <a:pt x="11" y="2624"/>
                      <a:pt x="1" y="2941"/>
                      <a:pt x="25" y="3259"/>
                    </a:cubicBezTo>
                    <a:cubicBezTo>
                      <a:pt x="45" y="3576"/>
                      <a:pt x="169" y="3711"/>
                      <a:pt x="472" y="3720"/>
                    </a:cubicBezTo>
                    <a:cubicBezTo>
                      <a:pt x="684" y="3725"/>
                      <a:pt x="900" y="3729"/>
                      <a:pt x="1111" y="3729"/>
                    </a:cubicBezTo>
                    <a:lnTo>
                      <a:pt x="1611" y="3744"/>
                    </a:lnTo>
                    <a:lnTo>
                      <a:pt x="2256" y="3753"/>
                    </a:lnTo>
                    <a:cubicBezTo>
                      <a:pt x="2259" y="3754"/>
                      <a:pt x="2261" y="3754"/>
                      <a:pt x="2264" y="3754"/>
                    </a:cubicBezTo>
                    <a:cubicBezTo>
                      <a:pt x="2414" y="3754"/>
                      <a:pt x="2538" y="3640"/>
                      <a:pt x="2549" y="3489"/>
                    </a:cubicBezTo>
                    <a:cubicBezTo>
                      <a:pt x="2553" y="3338"/>
                      <a:pt x="2432" y="3209"/>
                      <a:pt x="2281" y="3201"/>
                    </a:cubicBezTo>
                    <a:lnTo>
                      <a:pt x="2281" y="3201"/>
                    </a:lnTo>
                    <a:lnTo>
                      <a:pt x="2385" y="3206"/>
                    </a:lnTo>
                    <a:cubicBezTo>
                      <a:pt x="2534" y="3206"/>
                      <a:pt x="2664" y="3099"/>
                      <a:pt x="2678" y="2955"/>
                    </a:cubicBezTo>
                    <a:cubicBezTo>
                      <a:pt x="2688" y="2835"/>
                      <a:pt x="2620" y="2725"/>
                      <a:pt x="2524" y="2677"/>
                    </a:cubicBezTo>
                    <a:lnTo>
                      <a:pt x="2524" y="2677"/>
                    </a:lnTo>
                    <a:cubicBezTo>
                      <a:pt x="2527" y="2677"/>
                      <a:pt x="2530" y="2677"/>
                      <a:pt x="2533" y="2677"/>
                    </a:cubicBezTo>
                    <a:cubicBezTo>
                      <a:pt x="2682" y="2677"/>
                      <a:pt x="2803" y="2555"/>
                      <a:pt x="2808" y="2407"/>
                    </a:cubicBezTo>
                    <a:lnTo>
                      <a:pt x="2808" y="2384"/>
                    </a:lnTo>
                    <a:cubicBezTo>
                      <a:pt x="2813" y="2230"/>
                      <a:pt x="2688" y="2105"/>
                      <a:pt x="2538" y="2101"/>
                    </a:cubicBezTo>
                    <a:lnTo>
                      <a:pt x="2532" y="2101"/>
                    </a:lnTo>
                    <a:cubicBezTo>
                      <a:pt x="2677" y="2096"/>
                      <a:pt x="2793" y="1975"/>
                      <a:pt x="2793" y="1826"/>
                    </a:cubicBezTo>
                    <a:cubicBezTo>
                      <a:pt x="2798" y="1673"/>
                      <a:pt x="2668" y="1548"/>
                      <a:pt x="2515" y="1548"/>
                    </a:cubicBezTo>
                    <a:cubicBezTo>
                      <a:pt x="2507" y="1548"/>
                      <a:pt x="2498" y="1548"/>
                      <a:pt x="2490" y="1548"/>
                    </a:cubicBezTo>
                    <a:cubicBezTo>
                      <a:pt x="2341" y="1548"/>
                      <a:pt x="2122" y="1575"/>
                      <a:pt x="1928" y="1575"/>
                    </a:cubicBezTo>
                    <a:cubicBezTo>
                      <a:pt x="1805" y="1575"/>
                      <a:pt x="1693" y="1564"/>
                      <a:pt x="1615" y="1529"/>
                    </a:cubicBezTo>
                    <a:cubicBezTo>
                      <a:pt x="1256" y="1356"/>
                      <a:pt x="1535" y="745"/>
                      <a:pt x="1539" y="457"/>
                    </a:cubicBezTo>
                    <a:cubicBezTo>
                      <a:pt x="1539" y="351"/>
                      <a:pt x="1535" y="236"/>
                      <a:pt x="1482" y="145"/>
                    </a:cubicBezTo>
                    <a:cubicBezTo>
                      <a:pt x="1436" y="62"/>
                      <a:pt x="1347" y="0"/>
                      <a:pt x="12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8243044" y="1402073"/>
                <a:ext cx="32567" cy="65238"/>
              </a:xfrm>
              <a:custGeom>
                <a:avLst/>
                <a:gdLst/>
                <a:ahLst/>
                <a:cxnLst/>
                <a:rect l="l" t="t" r="r" b="b"/>
                <a:pathLst>
                  <a:path w="942" h="1887" extrusionOk="0">
                    <a:moveTo>
                      <a:pt x="421" y="1"/>
                    </a:moveTo>
                    <a:cubicBezTo>
                      <a:pt x="389" y="1"/>
                      <a:pt x="358" y="6"/>
                      <a:pt x="331" y="20"/>
                    </a:cubicBezTo>
                    <a:cubicBezTo>
                      <a:pt x="67" y="151"/>
                      <a:pt x="134" y="809"/>
                      <a:pt x="134" y="1049"/>
                    </a:cubicBezTo>
                    <a:cubicBezTo>
                      <a:pt x="134" y="1285"/>
                      <a:pt x="0" y="1847"/>
                      <a:pt x="365" y="1881"/>
                    </a:cubicBezTo>
                    <a:cubicBezTo>
                      <a:pt x="405" y="1884"/>
                      <a:pt x="446" y="1887"/>
                      <a:pt x="487" y="1887"/>
                    </a:cubicBezTo>
                    <a:cubicBezTo>
                      <a:pt x="574" y="1887"/>
                      <a:pt x="658" y="1873"/>
                      <a:pt x="721" y="1814"/>
                    </a:cubicBezTo>
                    <a:cubicBezTo>
                      <a:pt x="788" y="1746"/>
                      <a:pt x="812" y="1650"/>
                      <a:pt x="826" y="1559"/>
                    </a:cubicBezTo>
                    <a:cubicBezTo>
                      <a:pt x="875" y="1285"/>
                      <a:pt x="899" y="1007"/>
                      <a:pt x="908" y="732"/>
                    </a:cubicBezTo>
                    <a:cubicBezTo>
                      <a:pt x="908" y="603"/>
                      <a:pt x="941" y="222"/>
                      <a:pt x="846" y="113"/>
                    </a:cubicBezTo>
                    <a:cubicBezTo>
                      <a:pt x="831" y="93"/>
                      <a:pt x="808" y="88"/>
                      <a:pt x="779" y="78"/>
                    </a:cubicBezTo>
                    <a:cubicBezTo>
                      <a:pt x="768" y="78"/>
                      <a:pt x="755" y="73"/>
                      <a:pt x="740" y="69"/>
                    </a:cubicBezTo>
                    <a:cubicBezTo>
                      <a:pt x="677" y="55"/>
                      <a:pt x="610" y="35"/>
                      <a:pt x="548" y="20"/>
                    </a:cubicBezTo>
                    <a:cubicBezTo>
                      <a:pt x="507" y="10"/>
                      <a:pt x="463" y="1"/>
                      <a:pt x="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5"/>
            <p:cNvSpPr/>
            <p:nvPr/>
          </p:nvSpPr>
          <p:spPr>
            <a:xfrm>
              <a:off x="5597022" y="1626351"/>
              <a:ext cx="115507" cy="110183"/>
            </a:xfrm>
            <a:custGeom>
              <a:avLst/>
              <a:gdLst/>
              <a:ahLst/>
              <a:cxnLst/>
              <a:rect l="l" t="t" r="r" b="b"/>
              <a:pathLst>
                <a:path w="3341" h="3187" extrusionOk="0">
                  <a:moveTo>
                    <a:pt x="1679" y="1"/>
                  </a:moveTo>
                  <a:lnTo>
                    <a:pt x="1154" y="1044"/>
                  </a:lnTo>
                  <a:lnTo>
                    <a:pt x="1" y="1202"/>
                  </a:lnTo>
                  <a:lnTo>
                    <a:pt x="827" y="2019"/>
                  </a:lnTo>
                  <a:lnTo>
                    <a:pt x="621" y="3168"/>
                  </a:lnTo>
                  <a:lnTo>
                    <a:pt x="1659" y="2634"/>
                  </a:lnTo>
                  <a:lnTo>
                    <a:pt x="2688" y="3186"/>
                  </a:lnTo>
                  <a:lnTo>
                    <a:pt x="2495" y="2033"/>
                  </a:lnTo>
                  <a:lnTo>
                    <a:pt x="3341" y="1226"/>
                  </a:lnTo>
                  <a:lnTo>
                    <a:pt x="2187" y="1048"/>
                  </a:lnTo>
                  <a:lnTo>
                    <a:pt x="16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8149004" y="1825784"/>
              <a:ext cx="102577" cy="122318"/>
            </a:xfrm>
            <a:custGeom>
              <a:avLst/>
              <a:gdLst/>
              <a:ahLst/>
              <a:cxnLst/>
              <a:rect l="l" t="t" r="r" b="b"/>
              <a:pathLst>
                <a:path w="2967" h="3538" extrusionOk="0">
                  <a:moveTo>
                    <a:pt x="1332" y="107"/>
                  </a:moveTo>
                  <a:cubicBezTo>
                    <a:pt x="1788" y="126"/>
                    <a:pt x="2322" y="357"/>
                    <a:pt x="2485" y="832"/>
                  </a:cubicBezTo>
                  <a:cubicBezTo>
                    <a:pt x="2644" y="1284"/>
                    <a:pt x="2855" y="1962"/>
                    <a:pt x="2851" y="2626"/>
                  </a:cubicBezTo>
                  <a:cubicBezTo>
                    <a:pt x="2851" y="2799"/>
                    <a:pt x="2836" y="2985"/>
                    <a:pt x="2760" y="3149"/>
                  </a:cubicBezTo>
                  <a:cubicBezTo>
                    <a:pt x="2678" y="3312"/>
                    <a:pt x="2524" y="3423"/>
                    <a:pt x="2374" y="3427"/>
                  </a:cubicBezTo>
                  <a:lnTo>
                    <a:pt x="2365" y="3427"/>
                  </a:lnTo>
                  <a:cubicBezTo>
                    <a:pt x="2163" y="3427"/>
                    <a:pt x="2005" y="3254"/>
                    <a:pt x="1928" y="3101"/>
                  </a:cubicBezTo>
                  <a:cubicBezTo>
                    <a:pt x="1866" y="2985"/>
                    <a:pt x="1832" y="2861"/>
                    <a:pt x="1798" y="2726"/>
                  </a:cubicBezTo>
                  <a:cubicBezTo>
                    <a:pt x="1775" y="2649"/>
                    <a:pt x="1755" y="2573"/>
                    <a:pt x="1731" y="2495"/>
                  </a:cubicBezTo>
                  <a:cubicBezTo>
                    <a:pt x="1596" y="2096"/>
                    <a:pt x="1327" y="1755"/>
                    <a:pt x="972" y="1530"/>
                  </a:cubicBezTo>
                  <a:cubicBezTo>
                    <a:pt x="895" y="1481"/>
                    <a:pt x="808" y="1433"/>
                    <a:pt x="726" y="1390"/>
                  </a:cubicBezTo>
                  <a:cubicBezTo>
                    <a:pt x="539" y="1289"/>
                    <a:pt x="362" y="1198"/>
                    <a:pt x="236" y="1040"/>
                  </a:cubicBezTo>
                  <a:cubicBezTo>
                    <a:pt x="189" y="982"/>
                    <a:pt x="107" y="861"/>
                    <a:pt x="125" y="727"/>
                  </a:cubicBezTo>
                  <a:cubicBezTo>
                    <a:pt x="140" y="626"/>
                    <a:pt x="212" y="530"/>
                    <a:pt x="338" y="428"/>
                  </a:cubicBezTo>
                  <a:cubicBezTo>
                    <a:pt x="602" y="222"/>
                    <a:pt x="933" y="107"/>
                    <a:pt x="1269" y="107"/>
                  </a:cubicBezTo>
                  <a:close/>
                  <a:moveTo>
                    <a:pt x="1273" y="0"/>
                  </a:moveTo>
                  <a:cubicBezTo>
                    <a:pt x="914" y="0"/>
                    <a:pt x="552" y="120"/>
                    <a:pt x="269" y="342"/>
                  </a:cubicBezTo>
                  <a:cubicBezTo>
                    <a:pt x="121" y="463"/>
                    <a:pt x="39" y="583"/>
                    <a:pt x="20" y="712"/>
                  </a:cubicBezTo>
                  <a:cubicBezTo>
                    <a:pt x="1" y="842"/>
                    <a:pt x="49" y="982"/>
                    <a:pt x="150" y="1111"/>
                  </a:cubicBezTo>
                  <a:cubicBezTo>
                    <a:pt x="289" y="1280"/>
                    <a:pt x="486" y="1386"/>
                    <a:pt x="673" y="1486"/>
                  </a:cubicBezTo>
                  <a:cubicBezTo>
                    <a:pt x="755" y="1530"/>
                    <a:pt x="837" y="1573"/>
                    <a:pt x="914" y="1621"/>
                  </a:cubicBezTo>
                  <a:cubicBezTo>
                    <a:pt x="1245" y="1837"/>
                    <a:pt x="1500" y="2158"/>
                    <a:pt x="1625" y="2529"/>
                  </a:cubicBezTo>
                  <a:cubicBezTo>
                    <a:pt x="1653" y="2601"/>
                    <a:pt x="1673" y="2677"/>
                    <a:pt x="1693" y="2755"/>
                  </a:cubicBezTo>
                  <a:cubicBezTo>
                    <a:pt x="1726" y="2885"/>
                    <a:pt x="1764" y="3023"/>
                    <a:pt x="1832" y="3149"/>
                  </a:cubicBezTo>
                  <a:cubicBezTo>
                    <a:pt x="1919" y="3331"/>
                    <a:pt x="2115" y="3538"/>
                    <a:pt x="2365" y="3538"/>
                  </a:cubicBezTo>
                  <a:lnTo>
                    <a:pt x="2374" y="3538"/>
                  </a:lnTo>
                  <a:cubicBezTo>
                    <a:pt x="2567" y="3533"/>
                    <a:pt x="2755" y="3398"/>
                    <a:pt x="2855" y="3192"/>
                  </a:cubicBezTo>
                  <a:cubicBezTo>
                    <a:pt x="2942" y="3014"/>
                    <a:pt x="2957" y="2812"/>
                    <a:pt x="2961" y="2626"/>
                  </a:cubicBezTo>
                  <a:cubicBezTo>
                    <a:pt x="2966" y="1947"/>
                    <a:pt x="2749" y="1255"/>
                    <a:pt x="2591" y="794"/>
                  </a:cubicBezTo>
                  <a:cubicBezTo>
                    <a:pt x="2409" y="275"/>
                    <a:pt x="1827" y="20"/>
                    <a:pt x="1336" y="2"/>
                  </a:cubicBezTo>
                  <a:cubicBezTo>
                    <a:pt x="1315" y="1"/>
                    <a:pt x="1294" y="0"/>
                    <a:pt x="12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15"/>
            <p:cNvGrpSpPr/>
            <p:nvPr/>
          </p:nvGrpSpPr>
          <p:grpSpPr>
            <a:xfrm>
              <a:off x="7525902" y="1747270"/>
              <a:ext cx="91064" cy="106691"/>
              <a:chOff x="8455527" y="1427519"/>
              <a:chExt cx="91064" cy="106691"/>
            </a:xfrm>
          </p:grpSpPr>
          <p:sp>
            <p:nvSpPr>
              <p:cNvPr id="83" name="Google Shape;83;p15"/>
              <p:cNvSpPr/>
              <p:nvPr/>
            </p:nvSpPr>
            <p:spPr>
              <a:xfrm>
                <a:off x="8458362" y="1427519"/>
                <a:ext cx="88229" cy="82144"/>
              </a:xfrm>
              <a:custGeom>
                <a:avLst/>
                <a:gdLst/>
                <a:ahLst/>
                <a:cxnLst/>
                <a:rect l="l" t="t" r="r" b="b"/>
                <a:pathLst>
                  <a:path w="2552" h="2376" extrusionOk="0">
                    <a:moveTo>
                      <a:pt x="2480" y="1"/>
                    </a:moveTo>
                    <a:lnTo>
                      <a:pt x="0" y="2298"/>
                    </a:lnTo>
                    <a:lnTo>
                      <a:pt x="72" y="2375"/>
                    </a:lnTo>
                    <a:lnTo>
                      <a:pt x="2552" y="78"/>
                    </a:lnTo>
                    <a:lnTo>
                      <a:pt x="24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8455527" y="1495143"/>
                <a:ext cx="41383" cy="39067"/>
              </a:xfrm>
              <a:custGeom>
                <a:avLst/>
                <a:gdLst/>
                <a:ahLst/>
                <a:cxnLst/>
                <a:rect l="l" t="t" r="r" b="b"/>
                <a:pathLst>
                  <a:path w="1197" h="1130" extrusionOk="0">
                    <a:moveTo>
                      <a:pt x="1120" y="1"/>
                    </a:moveTo>
                    <a:cubicBezTo>
                      <a:pt x="764" y="366"/>
                      <a:pt x="389" y="717"/>
                      <a:pt x="1" y="1048"/>
                    </a:cubicBezTo>
                    <a:lnTo>
                      <a:pt x="72" y="1130"/>
                    </a:lnTo>
                    <a:cubicBezTo>
                      <a:pt x="462" y="799"/>
                      <a:pt x="837" y="442"/>
                      <a:pt x="1197" y="73"/>
                    </a:cubicBezTo>
                    <a:lnTo>
                      <a:pt x="1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15"/>
            <p:cNvGrpSpPr/>
            <p:nvPr/>
          </p:nvGrpSpPr>
          <p:grpSpPr>
            <a:xfrm>
              <a:off x="6678435" y="1583802"/>
              <a:ext cx="77097" cy="74642"/>
              <a:chOff x="7699910" y="1405738"/>
              <a:chExt cx="77097" cy="74642"/>
            </a:xfrm>
          </p:grpSpPr>
          <p:sp>
            <p:nvSpPr>
              <p:cNvPr id="86" name="Google Shape;86;p15"/>
              <p:cNvSpPr/>
              <p:nvPr/>
            </p:nvSpPr>
            <p:spPr>
              <a:xfrm>
                <a:off x="7699910" y="1405738"/>
                <a:ext cx="76958" cy="74642"/>
              </a:xfrm>
              <a:custGeom>
                <a:avLst/>
                <a:gdLst/>
                <a:ahLst/>
                <a:cxnLst/>
                <a:rect l="l" t="t" r="r" b="b"/>
                <a:pathLst>
                  <a:path w="2226" h="2159" extrusionOk="0">
                    <a:moveTo>
                      <a:pt x="2148" y="1"/>
                    </a:moveTo>
                    <a:lnTo>
                      <a:pt x="0" y="2083"/>
                    </a:lnTo>
                    <a:lnTo>
                      <a:pt x="76" y="2159"/>
                    </a:lnTo>
                    <a:lnTo>
                      <a:pt x="2225" y="83"/>
                    </a:lnTo>
                    <a:lnTo>
                      <a:pt x="2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7729470" y="1429524"/>
                <a:ext cx="47537" cy="46051"/>
              </a:xfrm>
              <a:custGeom>
                <a:avLst/>
                <a:gdLst/>
                <a:ahLst/>
                <a:cxnLst/>
                <a:rect l="l" t="t" r="r" b="b"/>
                <a:pathLst>
                  <a:path w="1375" h="1332" extrusionOk="0">
                    <a:moveTo>
                      <a:pt x="1298" y="0"/>
                    </a:moveTo>
                    <a:cubicBezTo>
                      <a:pt x="875" y="428"/>
                      <a:pt x="438" y="852"/>
                      <a:pt x="0" y="1255"/>
                    </a:cubicBezTo>
                    <a:lnTo>
                      <a:pt x="73" y="1331"/>
                    </a:lnTo>
                    <a:cubicBezTo>
                      <a:pt x="514" y="928"/>
                      <a:pt x="952" y="506"/>
                      <a:pt x="1375" y="73"/>
                    </a:cubicBezTo>
                    <a:lnTo>
                      <a:pt x="1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5"/>
            <p:cNvSpPr/>
            <p:nvPr/>
          </p:nvSpPr>
          <p:spPr>
            <a:xfrm>
              <a:off x="6808505" y="3384797"/>
              <a:ext cx="125948" cy="361179"/>
            </a:xfrm>
            <a:custGeom>
              <a:avLst/>
              <a:gdLst/>
              <a:ahLst/>
              <a:cxnLst/>
              <a:rect l="l" t="t" r="r" b="b"/>
              <a:pathLst>
                <a:path w="3643" h="10447" extrusionOk="0">
                  <a:moveTo>
                    <a:pt x="2158" y="110"/>
                  </a:moveTo>
                  <a:cubicBezTo>
                    <a:pt x="2340" y="110"/>
                    <a:pt x="2518" y="153"/>
                    <a:pt x="2668" y="239"/>
                  </a:cubicBezTo>
                  <a:cubicBezTo>
                    <a:pt x="3090" y="481"/>
                    <a:pt x="3263" y="1013"/>
                    <a:pt x="3331" y="1422"/>
                  </a:cubicBezTo>
                  <a:cubicBezTo>
                    <a:pt x="3533" y="2604"/>
                    <a:pt x="3489" y="3041"/>
                    <a:pt x="3412" y="3768"/>
                  </a:cubicBezTo>
                  <a:cubicBezTo>
                    <a:pt x="3374" y="4108"/>
                    <a:pt x="3336" y="4493"/>
                    <a:pt x="3307" y="5045"/>
                  </a:cubicBezTo>
                  <a:cubicBezTo>
                    <a:pt x="3283" y="5603"/>
                    <a:pt x="2966" y="7290"/>
                    <a:pt x="2793" y="8198"/>
                  </a:cubicBezTo>
                  <a:cubicBezTo>
                    <a:pt x="2759" y="8386"/>
                    <a:pt x="2730" y="8544"/>
                    <a:pt x="2706" y="8654"/>
                  </a:cubicBezTo>
                  <a:cubicBezTo>
                    <a:pt x="2591" y="9304"/>
                    <a:pt x="2216" y="10067"/>
                    <a:pt x="1515" y="10278"/>
                  </a:cubicBezTo>
                  <a:cubicBezTo>
                    <a:pt x="1386" y="10319"/>
                    <a:pt x="1264" y="10339"/>
                    <a:pt x="1151" y="10339"/>
                  </a:cubicBezTo>
                  <a:cubicBezTo>
                    <a:pt x="1010" y="10339"/>
                    <a:pt x="883" y="10308"/>
                    <a:pt x="779" y="10249"/>
                  </a:cubicBezTo>
                  <a:cubicBezTo>
                    <a:pt x="625" y="10163"/>
                    <a:pt x="519" y="10010"/>
                    <a:pt x="466" y="9798"/>
                  </a:cubicBezTo>
                  <a:cubicBezTo>
                    <a:pt x="375" y="9428"/>
                    <a:pt x="413" y="9015"/>
                    <a:pt x="452" y="8612"/>
                  </a:cubicBezTo>
                  <a:cubicBezTo>
                    <a:pt x="471" y="8410"/>
                    <a:pt x="491" y="8202"/>
                    <a:pt x="491" y="8011"/>
                  </a:cubicBezTo>
                  <a:cubicBezTo>
                    <a:pt x="495" y="7401"/>
                    <a:pt x="424" y="6785"/>
                    <a:pt x="351" y="6184"/>
                  </a:cubicBezTo>
                  <a:cubicBezTo>
                    <a:pt x="322" y="5915"/>
                    <a:pt x="289" y="5631"/>
                    <a:pt x="260" y="5358"/>
                  </a:cubicBezTo>
                  <a:cubicBezTo>
                    <a:pt x="154" y="4194"/>
                    <a:pt x="106" y="2835"/>
                    <a:pt x="553" y="1590"/>
                  </a:cubicBezTo>
                  <a:cubicBezTo>
                    <a:pt x="750" y="1038"/>
                    <a:pt x="1010" y="643"/>
                    <a:pt x="1336" y="394"/>
                  </a:cubicBezTo>
                  <a:cubicBezTo>
                    <a:pt x="1582" y="206"/>
                    <a:pt x="1879" y="110"/>
                    <a:pt x="2158" y="110"/>
                  </a:cubicBezTo>
                  <a:close/>
                  <a:moveTo>
                    <a:pt x="2158" y="1"/>
                  </a:moveTo>
                  <a:cubicBezTo>
                    <a:pt x="1858" y="1"/>
                    <a:pt x="1542" y="106"/>
                    <a:pt x="1274" y="308"/>
                  </a:cubicBezTo>
                  <a:cubicBezTo>
                    <a:pt x="923" y="572"/>
                    <a:pt x="654" y="980"/>
                    <a:pt x="452" y="1552"/>
                  </a:cubicBezTo>
                  <a:cubicBezTo>
                    <a:pt x="0" y="2816"/>
                    <a:pt x="49" y="4190"/>
                    <a:pt x="154" y="5367"/>
                  </a:cubicBezTo>
                  <a:cubicBezTo>
                    <a:pt x="178" y="5646"/>
                    <a:pt x="211" y="5924"/>
                    <a:pt x="246" y="6199"/>
                  </a:cubicBezTo>
                  <a:cubicBezTo>
                    <a:pt x="313" y="6789"/>
                    <a:pt x="384" y="7405"/>
                    <a:pt x="380" y="8006"/>
                  </a:cubicBezTo>
                  <a:cubicBezTo>
                    <a:pt x="380" y="8198"/>
                    <a:pt x="361" y="8395"/>
                    <a:pt x="342" y="8601"/>
                  </a:cubicBezTo>
                  <a:cubicBezTo>
                    <a:pt x="304" y="9010"/>
                    <a:pt x="264" y="9437"/>
                    <a:pt x="361" y="9823"/>
                  </a:cubicBezTo>
                  <a:cubicBezTo>
                    <a:pt x="419" y="10067"/>
                    <a:pt x="544" y="10240"/>
                    <a:pt x="726" y="10346"/>
                  </a:cubicBezTo>
                  <a:cubicBezTo>
                    <a:pt x="846" y="10413"/>
                    <a:pt x="990" y="10447"/>
                    <a:pt x="1149" y="10447"/>
                  </a:cubicBezTo>
                  <a:cubicBezTo>
                    <a:pt x="1269" y="10447"/>
                    <a:pt x="1404" y="10428"/>
                    <a:pt x="1548" y="10384"/>
                  </a:cubicBezTo>
                  <a:cubicBezTo>
                    <a:pt x="2293" y="10158"/>
                    <a:pt x="2691" y="9351"/>
                    <a:pt x="2817" y="8679"/>
                  </a:cubicBezTo>
                  <a:cubicBezTo>
                    <a:pt x="2835" y="8563"/>
                    <a:pt x="2864" y="8404"/>
                    <a:pt x="2899" y="8217"/>
                  </a:cubicBezTo>
                  <a:cubicBezTo>
                    <a:pt x="3072" y="7308"/>
                    <a:pt x="3389" y="5613"/>
                    <a:pt x="3418" y="5050"/>
                  </a:cubicBezTo>
                  <a:cubicBezTo>
                    <a:pt x="3441" y="4502"/>
                    <a:pt x="3485" y="4118"/>
                    <a:pt x="3518" y="3777"/>
                  </a:cubicBezTo>
                  <a:cubicBezTo>
                    <a:pt x="3595" y="3047"/>
                    <a:pt x="3643" y="2604"/>
                    <a:pt x="3436" y="1403"/>
                  </a:cubicBezTo>
                  <a:cubicBezTo>
                    <a:pt x="3336" y="787"/>
                    <a:pt x="3086" y="355"/>
                    <a:pt x="2720" y="144"/>
                  </a:cubicBezTo>
                  <a:cubicBezTo>
                    <a:pt x="2553" y="48"/>
                    <a:pt x="2359" y="1"/>
                    <a:pt x="2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6605461" y="3672165"/>
              <a:ext cx="308421" cy="131479"/>
            </a:xfrm>
            <a:custGeom>
              <a:avLst/>
              <a:gdLst/>
              <a:ahLst/>
              <a:cxnLst/>
              <a:rect l="l" t="t" r="r" b="b"/>
              <a:pathLst>
                <a:path w="8921" h="3803" extrusionOk="0">
                  <a:moveTo>
                    <a:pt x="8757" y="1"/>
                  </a:moveTo>
                  <a:cubicBezTo>
                    <a:pt x="8223" y="230"/>
                    <a:pt x="7634" y="313"/>
                    <a:pt x="7038" y="313"/>
                  </a:cubicBezTo>
                  <a:cubicBezTo>
                    <a:pt x="6759" y="313"/>
                    <a:pt x="6478" y="294"/>
                    <a:pt x="6200" y="265"/>
                  </a:cubicBezTo>
                  <a:cubicBezTo>
                    <a:pt x="6181" y="289"/>
                    <a:pt x="6162" y="313"/>
                    <a:pt x="6142" y="347"/>
                  </a:cubicBezTo>
                  <a:cubicBezTo>
                    <a:pt x="5667" y="1020"/>
                    <a:pt x="4873" y="1270"/>
                    <a:pt x="4143" y="1568"/>
                  </a:cubicBezTo>
                  <a:cubicBezTo>
                    <a:pt x="3129" y="1977"/>
                    <a:pt x="2096" y="2327"/>
                    <a:pt x="1078" y="2722"/>
                  </a:cubicBezTo>
                  <a:cubicBezTo>
                    <a:pt x="923" y="2784"/>
                    <a:pt x="770" y="2846"/>
                    <a:pt x="645" y="2957"/>
                  </a:cubicBezTo>
                  <a:cubicBezTo>
                    <a:pt x="0" y="3534"/>
                    <a:pt x="1384" y="3789"/>
                    <a:pt x="1741" y="3798"/>
                  </a:cubicBezTo>
                  <a:cubicBezTo>
                    <a:pt x="1814" y="3801"/>
                    <a:pt x="1887" y="3802"/>
                    <a:pt x="1961" y="3802"/>
                  </a:cubicBezTo>
                  <a:cubicBezTo>
                    <a:pt x="2605" y="3802"/>
                    <a:pt x="3290" y="3700"/>
                    <a:pt x="3932" y="3687"/>
                  </a:cubicBezTo>
                  <a:cubicBezTo>
                    <a:pt x="4235" y="3678"/>
                    <a:pt x="4537" y="3675"/>
                    <a:pt x="4839" y="3675"/>
                  </a:cubicBezTo>
                  <a:cubicBezTo>
                    <a:pt x="5328" y="3675"/>
                    <a:pt x="5816" y="3682"/>
                    <a:pt x="6306" y="3682"/>
                  </a:cubicBezTo>
                  <a:cubicBezTo>
                    <a:pt x="7071" y="3678"/>
                    <a:pt x="7829" y="3616"/>
                    <a:pt x="8593" y="3616"/>
                  </a:cubicBezTo>
                  <a:lnTo>
                    <a:pt x="8646" y="3616"/>
                  </a:lnTo>
                  <a:cubicBezTo>
                    <a:pt x="8679" y="3616"/>
                    <a:pt x="8719" y="3610"/>
                    <a:pt x="8748" y="3591"/>
                  </a:cubicBezTo>
                  <a:cubicBezTo>
                    <a:pt x="8781" y="3567"/>
                    <a:pt x="8790" y="3519"/>
                    <a:pt x="8795" y="3476"/>
                  </a:cubicBezTo>
                  <a:cubicBezTo>
                    <a:pt x="8921" y="2323"/>
                    <a:pt x="8843" y="1159"/>
                    <a:pt x="8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6730267" y="2213337"/>
              <a:ext cx="371516" cy="1375674"/>
            </a:xfrm>
            <a:custGeom>
              <a:avLst/>
              <a:gdLst/>
              <a:ahLst/>
              <a:cxnLst/>
              <a:rect l="l" t="t" r="r" b="b"/>
              <a:pathLst>
                <a:path w="10746" h="39791" extrusionOk="0">
                  <a:moveTo>
                    <a:pt x="6251" y="1"/>
                  </a:moveTo>
                  <a:cubicBezTo>
                    <a:pt x="6037" y="1"/>
                    <a:pt x="5823" y="35"/>
                    <a:pt x="5617" y="110"/>
                  </a:cubicBezTo>
                  <a:cubicBezTo>
                    <a:pt x="4147" y="638"/>
                    <a:pt x="4166" y="2109"/>
                    <a:pt x="3951" y="3353"/>
                  </a:cubicBezTo>
                  <a:cubicBezTo>
                    <a:pt x="3710" y="4757"/>
                    <a:pt x="2980" y="5963"/>
                    <a:pt x="2585" y="7313"/>
                  </a:cubicBezTo>
                  <a:cubicBezTo>
                    <a:pt x="2206" y="8596"/>
                    <a:pt x="2119" y="10014"/>
                    <a:pt x="1927" y="11349"/>
                  </a:cubicBezTo>
                  <a:cubicBezTo>
                    <a:pt x="1489" y="14445"/>
                    <a:pt x="1130" y="17554"/>
                    <a:pt x="846" y="20668"/>
                  </a:cubicBezTo>
                  <a:cubicBezTo>
                    <a:pt x="265" y="26992"/>
                    <a:pt x="0" y="33340"/>
                    <a:pt x="52" y="39688"/>
                  </a:cubicBezTo>
                  <a:cubicBezTo>
                    <a:pt x="726" y="39764"/>
                    <a:pt x="1499" y="39791"/>
                    <a:pt x="2315" y="39791"/>
                  </a:cubicBezTo>
                  <a:cubicBezTo>
                    <a:pt x="4186" y="39791"/>
                    <a:pt x="6282" y="39652"/>
                    <a:pt x="7919" y="39652"/>
                  </a:cubicBezTo>
                  <a:cubicBezTo>
                    <a:pt x="8056" y="39652"/>
                    <a:pt x="8189" y="39653"/>
                    <a:pt x="8318" y="39655"/>
                  </a:cubicBezTo>
                  <a:cubicBezTo>
                    <a:pt x="8472" y="34474"/>
                    <a:pt x="8929" y="27848"/>
                    <a:pt x="9083" y="22667"/>
                  </a:cubicBezTo>
                  <a:cubicBezTo>
                    <a:pt x="9155" y="20317"/>
                    <a:pt x="9232" y="19043"/>
                    <a:pt x="9645" y="16823"/>
                  </a:cubicBezTo>
                  <a:cubicBezTo>
                    <a:pt x="9885" y="15530"/>
                    <a:pt x="9649" y="14315"/>
                    <a:pt x="9953" y="12984"/>
                  </a:cubicBezTo>
                  <a:cubicBezTo>
                    <a:pt x="10745" y="9514"/>
                    <a:pt x="10222" y="6607"/>
                    <a:pt x="9246" y="3147"/>
                  </a:cubicBezTo>
                  <a:cubicBezTo>
                    <a:pt x="9006" y="2291"/>
                    <a:pt x="8669" y="1436"/>
                    <a:pt x="8045" y="802"/>
                  </a:cubicBezTo>
                  <a:cubicBezTo>
                    <a:pt x="7574" y="324"/>
                    <a:pt x="6909" y="1"/>
                    <a:pt x="6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6993433" y="2214305"/>
              <a:ext cx="466383" cy="1366547"/>
            </a:xfrm>
            <a:custGeom>
              <a:avLst/>
              <a:gdLst/>
              <a:ahLst/>
              <a:cxnLst/>
              <a:rect l="l" t="t" r="r" b="b"/>
              <a:pathLst>
                <a:path w="13490" h="39527" extrusionOk="0">
                  <a:moveTo>
                    <a:pt x="4116" y="1"/>
                  </a:moveTo>
                  <a:cubicBezTo>
                    <a:pt x="3404" y="1"/>
                    <a:pt x="2701" y="88"/>
                    <a:pt x="2139" y="442"/>
                  </a:cubicBezTo>
                  <a:cubicBezTo>
                    <a:pt x="1494" y="845"/>
                    <a:pt x="174" y="2225"/>
                    <a:pt x="72" y="2950"/>
                  </a:cubicBezTo>
                  <a:cubicBezTo>
                    <a:pt x="1" y="3498"/>
                    <a:pt x="149" y="4051"/>
                    <a:pt x="283" y="4585"/>
                  </a:cubicBezTo>
                  <a:cubicBezTo>
                    <a:pt x="1394" y="8890"/>
                    <a:pt x="1644" y="13249"/>
                    <a:pt x="2037" y="17627"/>
                  </a:cubicBezTo>
                  <a:cubicBezTo>
                    <a:pt x="2124" y="18616"/>
                    <a:pt x="2225" y="19607"/>
                    <a:pt x="2341" y="20597"/>
                  </a:cubicBezTo>
                  <a:cubicBezTo>
                    <a:pt x="3080" y="26907"/>
                    <a:pt x="3821" y="33217"/>
                    <a:pt x="4556" y="39527"/>
                  </a:cubicBezTo>
                  <a:cubicBezTo>
                    <a:pt x="5455" y="39498"/>
                    <a:pt x="6349" y="39440"/>
                    <a:pt x="7243" y="39339"/>
                  </a:cubicBezTo>
                  <a:cubicBezTo>
                    <a:pt x="9366" y="39099"/>
                    <a:pt x="11481" y="38642"/>
                    <a:pt x="13489" y="37883"/>
                  </a:cubicBezTo>
                  <a:cubicBezTo>
                    <a:pt x="13264" y="36388"/>
                    <a:pt x="13043" y="34898"/>
                    <a:pt x="12817" y="33403"/>
                  </a:cubicBezTo>
                  <a:cubicBezTo>
                    <a:pt x="11577" y="25277"/>
                    <a:pt x="9678" y="17203"/>
                    <a:pt x="9463" y="8986"/>
                  </a:cubicBezTo>
                  <a:cubicBezTo>
                    <a:pt x="9424" y="7579"/>
                    <a:pt x="8876" y="6026"/>
                    <a:pt x="8141" y="4825"/>
                  </a:cubicBezTo>
                  <a:cubicBezTo>
                    <a:pt x="7401" y="3609"/>
                    <a:pt x="6560" y="2456"/>
                    <a:pt x="6551" y="970"/>
                  </a:cubicBezTo>
                  <a:cubicBezTo>
                    <a:pt x="6546" y="668"/>
                    <a:pt x="6536" y="307"/>
                    <a:pt x="6276" y="158"/>
                  </a:cubicBezTo>
                  <a:cubicBezTo>
                    <a:pt x="6161" y="91"/>
                    <a:pt x="6021" y="87"/>
                    <a:pt x="5892" y="82"/>
                  </a:cubicBezTo>
                  <a:cubicBezTo>
                    <a:pt x="5351" y="66"/>
                    <a:pt x="4730" y="1"/>
                    <a:pt x="4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6872810" y="2287218"/>
              <a:ext cx="345448" cy="15316"/>
            </a:xfrm>
            <a:custGeom>
              <a:avLst/>
              <a:gdLst/>
              <a:ahLst/>
              <a:cxnLst/>
              <a:rect l="l" t="t" r="r" b="b"/>
              <a:pathLst>
                <a:path w="9992" h="443" extrusionOk="0">
                  <a:moveTo>
                    <a:pt x="9977" y="1"/>
                  </a:moveTo>
                  <a:cubicBezTo>
                    <a:pt x="7869" y="187"/>
                    <a:pt x="5978" y="281"/>
                    <a:pt x="4277" y="281"/>
                  </a:cubicBezTo>
                  <a:cubicBezTo>
                    <a:pt x="2701" y="281"/>
                    <a:pt x="1288" y="201"/>
                    <a:pt x="19" y="39"/>
                  </a:cubicBezTo>
                  <a:lnTo>
                    <a:pt x="1" y="202"/>
                  </a:lnTo>
                  <a:cubicBezTo>
                    <a:pt x="1274" y="366"/>
                    <a:pt x="2691" y="442"/>
                    <a:pt x="4277" y="442"/>
                  </a:cubicBezTo>
                  <a:cubicBezTo>
                    <a:pt x="5983" y="442"/>
                    <a:pt x="7882" y="351"/>
                    <a:pt x="9991" y="164"/>
                  </a:cubicBezTo>
                  <a:lnTo>
                    <a:pt x="9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6841245" y="1828301"/>
              <a:ext cx="430358" cy="450929"/>
            </a:xfrm>
            <a:custGeom>
              <a:avLst/>
              <a:gdLst/>
              <a:ahLst/>
              <a:cxnLst/>
              <a:rect l="l" t="t" r="r" b="b"/>
              <a:pathLst>
                <a:path w="12448" h="13043" extrusionOk="0">
                  <a:moveTo>
                    <a:pt x="4251" y="1"/>
                  </a:moveTo>
                  <a:cubicBezTo>
                    <a:pt x="4032" y="1"/>
                    <a:pt x="3787" y="211"/>
                    <a:pt x="3570" y="211"/>
                  </a:cubicBezTo>
                  <a:cubicBezTo>
                    <a:pt x="3556" y="211"/>
                    <a:pt x="3541" y="210"/>
                    <a:pt x="3527" y="208"/>
                  </a:cubicBezTo>
                  <a:cubicBezTo>
                    <a:pt x="3170" y="157"/>
                    <a:pt x="2782" y="63"/>
                    <a:pt x="2414" y="63"/>
                  </a:cubicBezTo>
                  <a:cubicBezTo>
                    <a:pt x="2221" y="63"/>
                    <a:pt x="2034" y="89"/>
                    <a:pt x="1859" y="160"/>
                  </a:cubicBezTo>
                  <a:cubicBezTo>
                    <a:pt x="701" y="621"/>
                    <a:pt x="72" y="1544"/>
                    <a:pt x="38" y="2764"/>
                  </a:cubicBezTo>
                  <a:cubicBezTo>
                    <a:pt x="0" y="4432"/>
                    <a:pt x="360" y="6133"/>
                    <a:pt x="610" y="7781"/>
                  </a:cubicBezTo>
                  <a:cubicBezTo>
                    <a:pt x="677" y="8233"/>
                    <a:pt x="274" y="12938"/>
                    <a:pt x="433" y="12948"/>
                  </a:cubicBezTo>
                  <a:cubicBezTo>
                    <a:pt x="1698" y="13018"/>
                    <a:pt x="3065" y="13043"/>
                    <a:pt x="4445" y="13043"/>
                  </a:cubicBezTo>
                  <a:cubicBezTo>
                    <a:pt x="6195" y="13043"/>
                    <a:pt x="7964" y="13003"/>
                    <a:pt x="9569" y="12962"/>
                  </a:cubicBezTo>
                  <a:cubicBezTo>
                    <a:pt x="10217" y="12948"/>
                    <a:pt x="10871" y="12924"/>
                    <a:pt x="11519" y="12895"/>
                  </a:cubicBezTo>
                  <a:cubicBezTo>
                    <a:pt x="11711" y="10613"/>
                    <a:pt x="11818" y="8324"/>
                    <a:pt x="11846" y="6033"/>
                  </a:cubicBezTo>
                  <a:cubicBezTo>
                    <a:pt x="11860" y="4558"/>
                    <a:pt x="12447" y="1856"/>
                    <a:pt x="11024" y="890"/>
                  </a:cubicBezTo>
                  <a:cubicBezTo>
                    <a:pt x="10406" y="468"/>
                    <a:pt x="8798" y="124"/>
                    <a:pt x="7936" y="124"/>
                  </a:cubicBezTo>
                  <a:cubicBezTo>
                    <a:pt x="7866" y="124"/>
                    <a:pt x="7801" y="126"/>
                    <a:pt x="7742" y="131"/>
                  </a:cubicBezTo>
                  <a:cubicBezTo>
                    <a:pt x="7675" y="136"/>
                    <a:pt x="7156" y="237"/>
                    <a:pt x="7089" y="246"/>
                  </a:cubicBezTo>
                  <a:cubicBezTo>
                    <a:pt x="6951" y="259"/>
                    <a:pt x="6814" y="264"/>
                    <a:pt x="6677" y="264"/>
                  </a:cubicBezTo>
                  <a:cubicBezTo>
                    <a:pt x="6177" y="264"/>
                    <a:pt x="5680" y="191"/>
                    <a:pt x="5186" y="111"/>
                  </a:cubicBezTo>
                  <a:cubicBezTo>
                    <a:pt x="4887" y="64"/>
                    <a:pt x="4585" y="31"/>
                    <a:pt x="4277" y="2"/>
                  </a:cubicBezTo>
                  <a:cubicBezTo>
                    <a:pt x="4268" y="1"/>
                    <a:pt x="4259" y="1"/>
                    <a:pt x="42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6530231" y="1827471"/>
              <a:ext cx="452589" cy="346797"/>
            </a:xfrm>
            <a:custGeom>
              <a:avLst/>
              <a:gdLst/>
              <a:ahLst/>
              <a:cxnLst/>
              <a:rect l="l" t="t" r="r" b="b"/>
              <a:pathLst>
                <a:path w="13091" h="10031" extrusionOk="0">
                  <a:moveTo>
                    <a:pt x="11069" y="0"/>
                  </a:moveTo>
                  <a:cubicBezTo>
                    <a:pt x="10935" y="0"/>
                    <a:pt x="10797" y="17"/>
                    <a:pt x="10654" y="55"/>
                  </a:cubicBezTo>
                  <a:cubicBezTo>
                    <a:pt x="10092" y="203"/>
                    <a:pt x="9578" y="530"/>
                    <a:pt x="9203" y="977"/>
                  </a:cubicBezTo>
                  <a:cubicBezTo>
                    <a:pt x="8881" y="1361"/>
                    <a:pt x="8674" y="1823"/>
                    <a:pt x="8515" y="2293"/>
                  </a:cubicBezTo>
                  <a:cubicBezTo>
                    <a:pt x="8371" y="2736"/>
                    <a:pt x="8347" y="3249"/>
                    <a:pt x="8160" y="3663"/>
                  </a:cubicBezTo>
                  <a:cubicBezTo>
                    <a:pt x="7910" y="4221"/>
                    <a:pt x="7497" y="4715"/>
                    <a:pt x="6911" y="4917"/>
                  </a:cubicBezTo>
                  <a:cubicBezTo>
                    <a:pt x="6799" y="4955"/>
                    <a:pt x="6679" y="4981"/>
                    <a:pt x="6559" y="4981"/>
                  </a:cubicBezTo>
                  <a:cubicBezTo>
                    <a:pt x="6483" y="4981"/>
                    <a:pt x="6407" y="4970"/>
                    <a:pt x="6334" y="4946"/>
                  </a:cubicBezTo>
                  <a:cubicBezTo>
                    <a:pt x="6064" y="4855"/>
                    <a:pt x="5891" y="4600"/>
                    <a:pt x="5738" y="4365"/>
                  </a:cubicBezTo>
                  <a:cubicBezTo>
                    <a:pt x="5079" y="3336"/>
                    <a:pt x="4412" y="2293"/>
                    <a:pt x="3518" y="1448"/>
                  </a:cubicBezTo>
                  <a:cubicBezTo>
                    <a:pt x="3036" y="995"/>
                    <a:pt x="2282" y="357"/>
                    <a:pt x="1555" y="357"/>
                  </a:cubicBezTo>
                  <a:cubicBezTo>
                    <a:pt x="1294" y="357"/>
                    <a:pt x="1038" y="439"/>
                    <a:pt x="798" y="641"/>
                  </a:cubicBezTo>
                  <a:cubicBezTo>
                    <a:pt x="562" y="838"/>
                    <a:pt x="413" y="1111"/>
                    <a:pt x="308" y="1390"/>
                  </a:cubicBezTo>
                  <a:cubicBezTo>
                    <a:pt x="0" y="2202"/>
                    <a:pt x="38" y="3125"/>
                    <a:pt x="384" y="3913"/>
                  </a:cubicBezTo>
                  <a:cubicBezTo>
                    <a:pt x="750" y="4749"/>
                    <a:pt x="1187" y="5585"/>
                    <a:pt x="1619" y="6392"/>
                  </a:cubicBezTo>
                  <a:cubicBezTo>
                    <a:pt x="2148" y="7368"/>
                    <a:pt x="2782" y="8315"/>
                    <a:pt x="3671" y="8987"/>
                  </a:cubicBezTo>
                  <a:cubicBezTo>
                    <a:pt x="4580" y="9678"/>
                    <a:pt x="5723" y="10031"/>
                    <a:pt x="6866" y="10031"/>
                  </a:cubicBezTo>
                  <a:cubicBezTo>
                    <a:pt x="7259" y="10031"/>
                    <a:pt x="7652" y="9989"/>
                    <a:pt x="8035" y="9905"/>
                  </a:cubicBezTo>
                  <a:cubicBezTo>
                    <a:pt x="9535" y="9579"/>
                    <a:pt x="10870" y="8637"/>
                    <a:pt x="11760" y="7388"/>
                  </a:cubicBezTo>
                  <a:cubicBezTo>
                    <a:pt x="12643" y="6133"/>
                    <a:pt x="13091" y="4591"/>
                    <a:pt x="13091" y="3058"/>
                  </a:cubicBezTo>
                  <a:cubicBezTo>
                    <a:pt x="13091" y="2471"/>
                    <a:pt x="13028" y="1876"/>
                    <a:pt x="12793" y="1342"/>
                  </a:cubicBezTo>
                  <a:cubicBezTo>
                    <a:pt x="12464" y="599"/>
                    <a:pt x="11851" y="0"/>
                    <a:pt x="110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7112847" y="1816857"/>
              <a:ext cx="456979" cy="497464"/>
            </a:xfrm>
            <a:custGeom>
              <a:avLst/>
              <a:gdLst/>
              <a:ahLst/>
              <a:cxnLst/>
              <a:rect l="l" t="t" r="r" b="b"/>
              <a:pathLst>
                <a:path w="13218" h="14389" extrusionOk="0">
                  <a:moveTo>
                    <a:pt x="251" y="1"/>
                  </a:moveTo>
                  <a:lnTo>
                    <a:pt x="251" y="1"/>
                  </a:lnTo>
                  <a:cubicBezTo>
                    <a:pt x="289" y="467"/>
                    <a:pt x="347" y="894"/>
                    <a:pt x="300" y="1356"/>
                  </a:cubicBezTo>
                  <a:cubicBezTo>
                    <a:pt x="251" y="1837"/>
                    <a:pt x="247" y="2322"/>
                    <a:pt x="194" y="2807"/>
                  </a:cubicBezTo>
                  <a:cubicBezTo>
                    <a:pt x="127" y="3412"/>
                    <a:pt x="1" y="3931"/>
                    <a:pt x="25" y="4547"/>
                  </a:cubicBezTo>
                  <a:cubicBezTo>
                    <a:pt x="78" y="6013"/>
                    <a:pt x="222" y="7426"/>
                    <a:pt x="444" y="8881"/>
                  </a:cubicBezTo>
                  <a:cubicBezTo>
                    <a:pt x="703" y="10583"/>
                    <a:pt x="794" y="13231"/>
                    <a:pt x="2606" y="14038"/>
                  </a:cubicBezTo>
                  <a:cubicBezTo>
                    <a:pt x="3126" y="14269"/>
                    <a:pt x="3696" y="14388"/>
                    <a:pt x="4266" y="14388"/>
                  </a:cubicBezTo>
                  <a:cubicBezTo>
                    <a:pt x="4397" y="14388"/>
                    <a:pt x="4528" y="14382"/>
                    <a:pt x="4658" y="14369"/>
                  </a:cubicBezTo>
                  <a:cubicBezTo>
                    <a:pt x="5532" y="14283"/>
                    <a:pt x="6355" y="13918"/>
                    <a:pt x="7143" y="13524"/>
                  </a:cubicBezTo>
                  <a:cubicBezTo>
                    <a:pt x="8354" y="12918"/>
                    <a:pt x="9527" y="12235"/>
                    <a:pt x="10651" y="11481"/>
                  </a:cubicBezTo>
                  <a:cubicBezTo>
                    <a:pt x="11703" y="10775"/>
                    <a:pt x="13217" y="9766"/>
                    <a:pt x="12867" y="8329"/>
                  </a:cubicBezTo>
                  <a:cubicBezTo>
                    <a:pt x="12665" y="7507"/>
                    <a:pt x="12443" y="6594"/>
                    <a:pt x="11477" y="6411"/>
                  </a:cubicBezTo>
                  <a:cubicBezTo>
                    <a:pt x="11353" y="6388"/>
                    <a:pt x="11228" y="6377"/>
                    <a:pt x="11103" y="6377"/>
                  </a:cubicBezTo>
                  <a:cubicBezTo>
                    <a:pt x="10686" y="6377"/>
                    <a:pt x="10268" y="6492"/>
                    <a:pt x="9873" y="6632"/>
                  </a:cubicBezTo>
                  <a:cubicBezTo>
                    <a:pt x="8608" y="7074"/>
                    <a:pt x="7440" y="7781"/>
                    <a:pt x="6282" y="8440"/>
                  </a:cubicBezTo>
                  <a:cubicBezTo>
                    <a:pt x="6162" y="8507"/>
                    <a:pt x="5590" y="8728"/>
                    <a:pt x="5552" y="8843"/>
                  </a:cubicBezTo>
                  <a:cubicBezTo>
                    <a:pt x="5836" y="7968"/>
                    <a:pt x="5437" y="6757"/>
                    <a:pt x="5359" y="5840"/>
                  </a:cubicBezTo>
                  <a:cubicBezTo>
                    <a:pt x="5230" y="4172"/>
                    <a:pt x="5283" y="1890"/>
                    <a:pt x="3443" y="1149"/>
                  </a:cubicBezTo>
                  <a:cubicBezTo>
                    <a:pt x="3068" y="1001"/>
                    <a:pt x="2683" y="870"/>
                    <a:pt x="2294" y="750"/>
                  </a:cubicBezTo>
                  <a:cubicBezTo>
                    <a:pt x="1602" y="529"/>
                    <a:pt x="905" y="318"/>
                    <a:pt x="2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7497328" y="1967836"/>
              <a:ext cx="259743" cy="133830"/>
            </a:xfrm>
            <a:custGeom>
              <a:avLst/>
              <a:gdLst/>
              <a:ahLst/>
              <a:cxnLst/>
              <a:rect l="l" t="t" r="r" b="b"/>
              <a:pathLst>
                <a:path w="7513" h="3871" extrusionOk="0">
                  <a:moveTo>
                    <a:pt x="4502" y="1"/>
                  </a:moveTo>
                  <a:cubicBezTo>
                    <a:pt x="4415" y="1"/>
                    <a:pt x="4313" y="51"/>
                    <a:pt x="4235" y="127"/>
                  </a:cubicBezTo>
                  <a:cubicBezTo>
                    <a:pt x="3951" y="400"/>
                    <a:pt x="3585" y="593"/>
                    <a:pt x="3201" y="675"/>
                  </a:cubicBezTo>
                  <a:cubicBezTo>
                    <a:pt x="2971" y="723"/>
                    <a:pt x="2726" y="737"/>
                    <a:pt x="2509" y="839"/>
                  </a:cubicBezTo>
                  <a:cubicBezTo>
                    <a:pt x="2230" y="977"/>
                    <a:pt x="2048" y="1252"/>
                    <a:pt x="1803" y="1449"/>
                  </a:cubicBezTo>
                  <a:cubicBezTo>
                    <a:pt x="1365" y="1804"/>
                    <a:pt x="799" y="1997"/>
                    <a:pt x="342" y="2338"/>
                  </a:cubicBezTo>
                  <a:cubicBezTo>
                    <a:pt x="1" y="2587"/>
                    <a:pt x="131" y="3140"/>
                    <a:pt x="351" y="3448"/>
                  </a:cubicBezTo>
                  <a:cubicBezTo>
                    <a:pt x="515" y="3678"/>
                    <a:pt x="766" y="3870"/>
                    <a:pt x="1021" y="3870"/>
                  </a:cubicBezTo>
                  <a:cubicBezTo>
                    <a:pt x="1117" y="3870"/>
                    <a:pt x="1214" y="3843"/>
                    <a:pt x="1307" y="3780"/>
                  </a:cubicBezTo>
                  <a:cubicBezTo>
                    <a:pt x="1711" y="3510"/>
                    <a:pt x="2163" y="3261"/>
                    <a:pt x="2640" y="3155"/>
                  </a:cubicBezTo>
                  <a:cubicBezTo>
                    <a:pt x="2928" y="3092"/>
                    <a:pt x="3225" y="3082"/>
                    <a:pt x="3523" y="3077"/>
                  </a:cubicBezTo>
                  <a:cubicBezTo>
                    <a:pt x="4508" y="3053"/>
                    <a:pt x="5408" y="2967"/>
                    <a:pt x="6315" y="2540"/>
                  </a:cubicBezTo>
                  <a:cubicBezTo>
                    <a:pt x="6335" y="2530"/>
                    <a:pt x="6359" y="2520"/>
                    <a:pt x="6378" y="2511"/>
                  </a:cubicBezTo>
                  <a:cubicBezTo>
                    <a:pt x="6921" y="2246"/>
                    <a:pt x="7512" y="1799"/>
                    <a:pt x="7402" y="1107"/>
                  </a:cubicBezTo>
                  <a:cubicBezTo>
                    <a:pt x="7368" y="910"/>
                    <a:pt x="7262" y="728"/>
                    <a:pt x="7118" y="593"/>
                  </a:cubicBezTo>
                  <a:cubicBezTo>
                    <a:pt x="7056" y="535"/>
                    <a:pt x="6983" y="482"/>
                    <a:pt x="6901" y="453"/>
                  </a:cubicBezTo>
                  <a:cubicBezTo>
                    <a:pt x="6833" y="427"/>
                    <a:pt x="6762" y="415"/>
                    <a:pt x="6690" y="415"/>
                  </a:cubicBezTo>
                  <a:cubicBezTo>
                    <a:pt x="6594" y="415"/>
                    <a:pt x="6497" y="436"/>
                    <a:pt x="6406" y="468"/>
                  </a:cubicBezTo>
                  <a:cubicBezTo>
                    <a:pt x="6032" y="608"/>
                    <a:pt x="5725" y="896"/>
                    <a:pt x="5340" y="1050"/>
                  </a:cubicBezTo>
                  <a:cubicBezTo>
                    <a:pt x="5046" y="1165"/>
                    <a:pt x="4729" y="1257"/>
                    <a:pt x="4409" y="1257"/>
                  </a:cubicBezTo>
                  <a:cubicBezTo>
                    <a:pt x="4316" y="1257"/>
                    <a:pt x="4222" y="1249"/>
                    <a:pt x="4129" y="1232"/>
                  </a:cubicBezTo>
                  <a:cubicBezTo>
                    <a:pt x="3591" y="1136"/>
                    <a:pt x="4028" y="891"/>
                    <a:pt x="4268" y="728"/>
                  </a:cubicBezTo>
                  <a:cubicBezTo>
                    <a:pt x="4436" y="613"/>
                    <a:pt x="4687" y="449"/>
                    <a:pt x="4676" y="218"/>
                  </a:cubicBezTo>
                  <a:cubicBezTo>
                    <a:pt x="4674" y="62"/>
                    <a:pt x="4598" y="1"/>
                    <a:pt x="45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6390973" y="1731670"/>
              <a:ext cx="219847" cy="177979"/>
            </a:xfrm>
            <a:custGeom>
              <a:avLst/>
              <a:gdLst/>
              <a:ahLst/>
              <a:cxnLst/>
              <a:rect l="l" t="t" r="r" b="b"/>
              <a:pathLst>
                <a:path w="6359" h="5148" extrusionOk="0">
                  <a:moveTo>
                    <a:pt x="2988" y="0"/>
                  </a:moveTo>
                  <a:cubicBezTo>
                    <a:pt x="2899" y="0"/>
                    <a:pt x="2823" y="107"/>
                    <a:pt x="2837" y="202"/>
                  </a:cubicBezTo>
                  <a:cubicBezTo>
                    <a:pt x="2850" y="336"/>
                    <a:pt x="2999" y="475"/>
                    <a:pt x="3090" y="562"/>
                  </a:cubicBezTo>
                  <a:cubicBezTo>
                    <a:pt x="3221" y="686"/>
                    <a:pt x="4172" y="970"/>
                    <a:pt x="3638" y="1129"/>
                  </a:cubicBezTo>
                  <a:cubicBezTo>
                    <a:pt x="3495" y="1172"/>
                    <a:pt x="3348" y="1189"/>
                    <a:pt x="3200" y="1189"/>
                  </a:cubicBezTo>
                  <a:cubicBezTo>
                    <a:pt x="2932" y="1189"/>
                    <a:pt x="2661" y="1131"/>
                    <a:pt x="2404" y="1056"/>
                  </a:cubicBezTo>
                  <a:cubicBezTo>
                    <a:pt x="2000" y="936"/>
                    <a:pt x="1611" y="773"/>
                    <a:pt x="1193" y="715"/>
                  </a:cubicBezTo>
                  <a:cubicBezTo>
                    <a:pt x="1136" y="707"/>
                    <a:pt x="1079" y="704"/>
                    <a:pt x="1023" y="704"/>
                  </a:cubicBezTo>
                  <a:cubicBezTo>
                    <a:pt x="697" y="704"/>
                    <a:pt x="412" y="838"/>
                    <a:pt x="265" y="1162"/>
                  </a:cubicBezTo>
                  <a:cubicBezTo>
                    <a:pt x="0" y="1730"/>
                    <a:pt x="519" y="2369"/>
                    <a:pt x="1014" y="2589"/>
                  </a:cubicBezTo>
                  <a:cubicBezTo>
                    <a:pt x="1726" y="2912"/>
                    <a:pt x="2538" y="2946"/>
                    <a:pt x="3298" y="3070"/>
                  </a:cubicBezTo>
                  <a:cubicBezTo>
                    <a:pt x="3629" y="3128"/>
                    <a:pt x="4110" y="3205"/>
                    <a:pt x="4297" y="3507"/>
                  </a:cubicBezTo>
                  <a:cubicBezTo>
                    <a:pt x="4527" y="3873"/>
                    <a:pt x="4514" y="4387"/>
                    <a:pt x="4691" y="4781"/>
                  </a:cubicBezTo>
                  <a:cubicBezTo>
                    <a:pt x="4744" y="4902"/>
                    <a:pt x="4811" y="5017"/>
                    <a:pt x="4922" y="5084"/>
                  </a:cubicBezTo>
                  <a:cubicBezTo>
                    <a:pt x="5001" y="5130"/>
                    <a:pt x="5095" y="5147"/>
                    <a:pt x="5190" y="5147"/>
                  </a:cubicBezTo>
                  <a:cubicBezTo>
                    <a:pt x="5222" y="5147"/>
                    <a:pt x="5255" y="5145"/>
                    <a:pt x="5287" y="5142"/>
                  </a:cubicBezTo>
                  <a:cubicBezTo>
                    <a:pt x="5599" y="5103"/>
                    <a:pt x="5887" y="4925"/>
                    <a:pt x="6060" y="4661"/>
                  </a:cubicBezTo>
                  <a:cubicBezTo>
                    <a:pt x="6359" y="4195"/>
                    <a:pt x="6080" y="3416"/>
                    <a:pt x="5993" y="2897"/>
                  </a:cubicBezTo>
                  <a:cubicBezTo>
                    <a:pt x="5902" y="2296"/>
                    <a:pt x="5753" y="1686"/>
                    <a:pt x="5345" y="1220"/>
                  </a:cubicBezTo>
                  <a:cubicBezTo>
                    <a:pt x="4864" y="677"/>
                    <a:pt x="4157" y="470"/>
                    <a:pt x="3500" y="244"/>
                  </a:cubicBezTo>
                  <a:cubicBezTo>
                    <a:pt x="3365" y="202"/>
                    <a:pt x="3230" y="153"/>
                    <a:pt x="3119" y="67"/>
                  </a:cubicBezTo>
                  <a:cubicBezTo>
                    <a:pt x="3090" y="43"/>
                    <a:pt x="3057" y="14"/>
                    <a:pt x="3019" y="5"/>
                  </a:cubicBezTo>
                  <a:cubicBezTo>
                    <a:pt x="3008" y="2"/>
                    <a:pt x="2998" y="0"/>
                    <a:pt x="29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6937772" y="1545393"/>
              <a:ext cx="165671" cy="226484"/>
            </a:xfrm>
            <a:custGeom>
              <a:avLst/>
              <a:gdLst/>
              <a:ahLst/>
              <a:cxnLst/>
              <a:rect l="l" t="t" r="r" b="b"/>
              <a:pathLst>
                <a:path w="4792" h="6551" extrusionOk="0">
                  <a:moveTo>
                    <a:pt x="1830" y="1"/>
                  </a:moveTo>
                  <a:cubicBezTo>
                    <a:pt x="1028" y="1"/>
                    <a:pt x="301" y="448"/>
                    <a:pt x="96" y="1518"/>
                  </a:cubicBezTo>
                  <a:cubicBezTo>
                    <a:pt x="1" y="2009"/>
                    <a:pt x="39" y="2514"/>
                    <a:pt x="96" y="3004"/>
                  </a:cubicBezTo>
                  <a:cubicBezTo>
                    <a:pt x="145" y="3432"/>
                    <a:pt x="245" y="3902"/>
                    <a:pt x="505" y="4224"/>
                  </a:cubicBezTo>
                  <a:cubicBezTo>
                    <a:pt x="586" y="4330"/>
                    <a:pt x="693" y="4417"/>
                    <a:pt x="817" y="4484"/>
                  </a:cubicBezTo>
                  <a:cubicBezTo>
                    <a:pt x="1067" y="4619"/>
                    <a:pt x="1115" y="4767"/>
                    <a:pt x="1134" y="5047"/>
                  </a:cubicBezTo>
                  <a:cubicBezTo>
                    <a:pt x="1172" y="5555"/>
                    <a:pt x="1139" y="6051"/>
                    <a:pt x="1101" y="6550"/>
                  </a:cubicBezTo>
                  <a:cubicBezTo>
                    <a:pt x="1500" y="6486"/>
                    <a:pt x="1904" y="6470"/>
                    <a:pt x="2310" y="6470"/>
                  </a:cubicBezTo>
                  <a:cubicBezTo>
                    <a:pt x="2745" y="6470"/>
                    <a:pt x="3183" y="6489"/>
                    <a:pt x="3619" y="6489"/>
                  </a:cubicBezTo>
                  <a:cubicBezTo>
                    <a:pt x="3842" y="6489"/>
                    <a:pt x="4065" y="6484"/>
                    <a:pt x="4286" y="6469"/>
                  </a:cubicBezTo>
                  <a:cubicBezTo>
                    <a:pt x="4253" y="6271"/>
                    <a:pt x="4239" y="6056"/>
                    <a:pt x="4253" y="5830"/>
                  </a:cubicBezTo>
                  <a:cubicBezTo>
                    <a:pt x="4344" y="4541"/>
                    <a:pt x="4792" y="2740"/>
                    <a:pt x="4220" y="1518"/>
                  </a:cubicBezTo>
                  <a:cubicBezTo>
                    <a:pt x="3782" y="597"/>
                    <a:pt x="2756" y="1"/>
                    <a:pt x="18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6935766" y="1543491"/>
              <a:ext cx="165015" cy="230702"/>
            </a:xfrm>
            <a:custGeom>
              <a:avLst/>
              <a:gdLst/>
              <a:ahLst/>
              <a:cxnLst/>
              <a:rect l="l" t="t" r="r" b="b"/>
              <a:pathLst>
                <a:path w="4773" h="6673" extrusionOk="0">
                  <a:moveTo>
                    <a:pt x="1899" y="111"/>
                  </a:moveTo>
                  <a:cubicBezTo>
                    <a:pt x="2832" y="111"/>
                    <a:pt x="3817" y="727"/>
                    <a:pt x="4229" y="1598"/>
                  </a:cubicBezTo>
                  <a:cubicBezTo>
                    <a:pt x="4662" y="2516"/>
                    <a:pt x="4504" y="3780"/>
                    <a:pt x="4364" y="4895"/>
                  </a:cubicBezTo>
                  <a:cubicBezTo>
                    <a:pt x="4321" y="5246"/>
                    <a:pt x="4278" y="5572"/>
                    <a:pt x="4258" y="5880"/>
                  </a:cubicBezTo>
                  <a:cubicBezTo>
                    <a:pt x="4244" y="6082"/>
                    <a:pt x="4253" y="6273"/>
                    <a:pt x="4282" y="6475"/>
                  </a:cubicBezTo>
                  <a:cubicBezTo>
                    <a:pt x="4084" y="6487"/>
                    <a:pt x="3884" y="6491"/>
                    <a:pt x="3685" y="6491"/>
                  </a:cubicBezTo>
                  <a:cubicBezTo>
                    <a:pt x="3465" y="6491"/>
                    <a:pt x="3245" y="6486"/>
                    <a:pt x="3028" y="6481"/>
                  </a:cubicBezTo>
                  <a:cubicBezTo>
                    <a:pt x="2808" y="6475"/>
                    <a:pt x="2586" y="6470"/>
                    <a:pt x="2362" y="6470"/>
                  </a:cubicBezTo>
                  <a:cubicBezTo>
                    <a:pt x="1981" y="6470"/>
                    <a:pt x="1597" y="6486"/>
                    <a:pt x="1221" y="6543"/>
                  </a:cubicBezTo>
                  <a:cubicBezTo>
                    <a:pt x="1255" y="6058"/>
                    <a:pt x="1279" y="5581"/>
                    <a:pt x="1250" y="5097"/>
                  </a:cubicBezTo>
                  <a:cubicBezTo>
                    <a:pt x="1226" y="4803"/>
                    <a:pt x="1168" y="4636"/>
                    <a:pt x="899" y="4491"/>
                  </a:cubicBezTo>
                  <a:cubicBezTo>
                    <a:pt x="789" y="4434"/>
                    <a:pt x="688" y="4347"/>
                    <a:pt x="602" y="4246"/>
                  </a:cubicBezTo>
                  <a:cubicBezTo>
                    <a:pt x="336" y="3915"/>
                    <a:pt x="250" y="3405"/>
                    <a:pt x="207" y="3054"/>
                  </a:cubicBezTo>
                  <a:cubicBezTo>
                    <a:pt x="150" y="2578"/>
                    <a:pt x="112" y="2074"/>
                    <a:pt x="207" y="1584"/>
                  </a:cubicBezTo>
                  <a:cubicBezTo>
                    <a:pt x="371" y="737"/>
                    <a:pt x="880" y="224"/>
                    <a:pt x="1640" y="127"/>
                  </a:cubicBezTo>
                  <a:cubicBezTo>
                    <a:pt x="1725" y="116"/>
                    <a:pt x="1812" y="111"/>
                    <a:pt x="1899" y="111"/>
                  </a:cubicBezTo>
                  <a:close/>
                  <a:moveTo>
                    <a:pt x="1886" y="1"/>
                  </a:moveTo>
                  <a:cubicBezTo>
                    <a:pt x="1798" y="1"/>
                    <a:pt x="1711" y="6"/>
                    <a:pt x="1625" y="16"/>
                  </a:cubicBezTo>
                  <a:cubicBezTo>
                    <a:pt x="813" y="118"/>
                    <a:pt x="274" y="670"/>
                    <a:pt x="101" y="1564"/>
                  </a:cubicBezTo>
                  <a:cubicBezTo>
                    <a:pt x="1" y="2069"/>
                    <a:pt x="44" y="2583"/>
                    <a:pt x="101" y="3068"/>
                  </a:cubicBezTo>
                  <a:cubicBezTo>
                    <a:pt x="145" y="3434"/>
                    <a:pt x="236" y="3957"/>
                    <a:pt x="520" y="4313"/>
                  </a:cubicBezTo>
                  <a:cubicBezTo>
                    <a:pt x="611" y="4428"/>
                    <a:pt x="726" y="4520"/>
                    <a:pt x="846" y="4587"/>
                  </a:cubicBezTo>
                  <a:cubicBezTo>
                    <a:pt x="1072" y="4707"/>
                    <a:pt x="1121" y="4827"/>
                    <a:pt x="1139" y="5106"/>
                  </a:cubicBezTo>
                  <a:cubicBezTo>
                    <a:pt x="1173" y="5601"/>
                    <a:pt x="1144" y="6096"/>
                    <a:pt x="1106" y="6601"/>
                  </a:cubicBezTo>
                  <a:lnTo>
                    <a:pt x="1101" y="6672"/>
                  </a:lnTo>
                  <a:lnTo>
                    <a:pt x="1168" y="6659"/>
                  </a:lnTo>
                  <a:cubicBezTo>
                    <a:pt x="1558" y="6597"/>
                    <a:pt x="1959" y="6580"/>
                    <a:pt x="2358" y="6580"/>
                  </a:cubicBezTo>
                  <a:cubicBezTo>
                    <a:pt x="2582" y="6580"/>
                    <a:pt x="2807" y="6586"/>
                    <a:pt x="3028" y="6590"/>
                  </a:cubicBezTo>
                  <a:cubicBezTo>
                    <a:pt x="3245" y="6596"/>
                    <a:pt x="3464" y="6601"/>
                    <a:pt x="3685" y="6601"/>
                  </a:cubicBezTo>
                  <a:cubicBezTo>
                    <a:pt x="3906" y="6601"/>
                    <a:pt x="4129" y="6596"/>
                    <a:pt x="4350" y="6581"/>
                  </a:cubicBezTo>
                  <a:lnTo>
                    <a:pt x="4408" y="6577"/>
                  </a:lnTo>
                  <a:lnTo>
                    <a:pt x="4397" y="6514"/>
                  </a:lnTo>
                  <a:cubicBezTo>
                    <a:pt x="4359" y="6308"/>
                    <a:pt x="4350" y="6100"/>
                    <a:pt x="4369" y="5885"/>
                  </a:cubicBezTo>
                  <a:cubicBezTo>
                    <a:pt x="4388" y="5587"/>
                    <a:pt x="4426" y="5255"/>
                    <a:pt x="4470" y="4909"/>
                  </a:cubicBezTo>
                  <a:cubicBezTo>
                    <a:pt x="4614" y="3780"/>
                    <a:pt x="4772" y="2496"/>
                    <a:pt x="4326" y="1555"/>
                  </a:cubicBezTo>
                  <a:cubicBezTo>
                    <a:pt x="3893" y="642"/>
                    <a:pt x="2859" y="1"/>
                    <a:pt x="1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6901367" y="1741766"/>
              <a:ext cx="270184" cy="148627"/>
            </a:xfrm>
            <a:custGeom>
              <a:avLst/>
              <a:gdLst/>
              <a:ahLst/>
              <a:cxnLst/>
              <a:rect l="l" t="t" r="r" b="b"/>
              <a:pathLst>
                <a:path w="7815" h="4299" extrusionOk="0">
                  <a:moveTo>
                    <a:pt x="2052" y="1"/>
                  </a:moveTo>
                  <a:cubicBezTo>
                    <a:pt x="1899" y="563"/>
                    <a:pt x="2024" y="1212"/>
                    <a:pt x="1721" y="1711"/>
                  </a:cubicBezTo>
                  <a:cubicBezTo>
                    <a:pt x="1553" y="1995"/>
                    <a:pt x="1265" y="2188"/>
                    <a:pt x="957" y="2303"/>
                  </a:cubicBezTo>
                  <a:cubicBezTo>
                    <a:pt x="650" y="2423"/>
                    <a:pt x="322" y="2470"/>
                    <a:pt x="1" y="2519"/>
                  </a:cubicBezTo>
                  <a:cubicBezTo>
                    <a:pt x="1" y="2519"/>
                    <a:pt x="2" y="2518"/>
                    <a:pt x="3" y="2518"/>
                  </a:cubicBezTo>
                  <a:cubicBezTo>
                    <a:pt x="71" y="2518"/>
                    <a:pt x="429" y="2899"/>
                    <a:pt x="477" y="2960"/>
                  </a:cubicBezTo>
                  <a:cubicBezTo>
                    <a:pt x="592" y="3100"/>
                    <a:pt x="674" y="3226"/>
                    <a:pt x="823" y="3335"/>
                  </a:cubicBezTo>
                  <a:cubicBezTo>
                    <a:pt x="1125" y="3566"/>
                    <a:pt x="1481" y="3720"/>
                    <a:pt x="1827" y="3869"/>
                  </a:cubicBezTo>
                  <a:cubicBezTo>
                    <a:pt x="2488" y="4146"/>
                    <a:pt x="3201" y="4298"/>
                    <a:pt x="3917" y="4298"/>
                  </a:cubicBezTo>
                  <a:cubicBezTo>
                    <a:pt x="3997" y="4298"/>
                    <a:pt x="4077" y="4296"/>
                    <a:pt x="4157" y="4292"/>
                  </a:cubicBezTo>
                  <a:cubicBezTo>
                    <a:pt x="4835" y="4264"/>
                    <a:pt x="5508" y="4095"/>
                    <a:pt x="6128" y="3816"/>
                  </a:cubicBezTo>
                  <a:cubicBezTo>
                    <a:pt x="6681" y="3561"/>
                    <a:pt x="7176" y="3235"/>
                    <a:pt x="7699" y="2956"/>
                  </a:cubicBezTo>
                  <a:cubicBezTo>
                    <a:pt x="7815" y="2893"/>
                    <a:pt x="7790" y="2730"/>
                    <a:pt x="7670" y="2701"/>
                  </a:cubicBezTo>
                  <a:cubicBezTo>
                    <a:pt x="7151" y="2581"/>
                    <a:pt x="6661" y="2341"/>
                    <a:pt x="6277" y="1971"/>
                  </a:cubicBezTo>
                  <a:cubicBezTo>
                    <a:pt x="5969" y="1678"/>
                    <a:pt x="5734" y="1303"/>
                    <a:pt x="5614" y="899"/>
                  </a:cubicBezTo>
                  <a:cubicBezTo>
                    <a:pt x="5547" y="664"/>
                    <a:pt x="5518" y="423"/>
                    <a:pt x="5532" y="178"/>
                  </a:cubicBezTo>
                  <a:cubicBezTo>
                    <a:pt x="4369" y="159"/>
                    <a:pt x="3206" y="101"/>
                    <a:pt x="20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6916060" y="1435797"/>
              <a:ext cx="260331" cy="262751"/>
            </a:xfrm>
            <a:custGeom>
              <a:avLst/>
              <a:gdLst/>
              <a:ahLst/>
              <a:cxnLst/>
              <a:rect l="l" t="t" r="r" b="b"/>
              <a:pathLst>
                <a:path w="7530" h="7600" extrusionOk="0">
                  <a:moveTo>
                    <a:pt x="5807" y="1"/>
                  </a:moveTo>
                  <a:cubicBezTo>
                    <a:pt x="5713" y="1"/>
                    <a:pt x="5622" y="7"/>
                    <a:pt x="5535" y="17"/>
                  </a:cubicBezTo>
                  <a:cubicBezTo>
                    <a:pt x="5237" y="57"/>
                    <a:pt x="4943" y="152"/>
                    <a:pt x="4690" y="306"/>
                  </a:cubicBezTo>
                  <a:cubicBezTo>
                    <a:pt x="4439" y="450"/>
                    <a:pt x="4170" y="662"/>
                    <a:pt x="4093" y="955"/>
                  </a:cubicBezTo>
                  <a:cubicBezTo>
                    <a:pt x="4002" y="1292"/>
                    <a:pt x="4146" y="1676"/>
                    <a:pt x="4315" y="1964"/>
                  </a:cubicBezTo>
                  <a:cubicBezTo>
                    <a:pt x="4110" y="1912"/>
                    <a:pt x="3877" y="1890"/>
                    <a:pt x="3633" y="1890"/>
                  </a:cubicBezTo>
                  <a:cubicBezTo>
                    <a:pt x="3109" y="1890"/>
                    <a:pt x="2538" y="1992"/>
                    <a:pt x="2108" y="2113"/>
                  </a:cubicBezTo>
                  <a:cubicBezTo>
                    <a:pt x="1483" y="2295"/>
                    <a:pt x="893" y="2680"/>
                    <a:pt x="614" y="3266"/>
                  </a:cubicBezTo>
                  <a:cubicBezTo>
                    <a:pt x="522" y="3459"/>
                    <a:pt x="469" y="3665"/>
                    <a:pt x="354" y="3843"/>
                  </a:cubicBezTo>
                  <a:cubicBezTo>
                    <a:pt x="278" y="3958"/>
                    <a:pt x="186" y="4054"/>
                    <a:pt x="134" y="4180"/>
                  </a:cubicBezTo>
                  <a:cubicBezTo>
                    <a:pt x="1" y="4522"/>
                    <a:pt x="345" y="4574"/>
                    <a:pt x="660" y="4574"/>
                  </a:cubicBezTo>
                  <a:cubicBezTo>
                    <a:pt x="802" y="4574"/>
                    <a:pt x="937" y="4564"/>
                    <a:pt x="1022" y="4564"/>
                  </a:cubicBezTo>
                  <a:cubicBezTo>
                    <a:pt x="1489" y="4568"/>
                    <a:pt x="1955" y="4573"/>
                    <a:pt x="2416" y="4579"/>
                  </a:cubicBezTo>
                  <a:cubicBezTo>
                    <a:pt x="2589" y="4579"/>
                    <a:pt x="2767" y="4579"/>
                    <a:pt x="2911" y="4487"/>
                  </a:cubicBezTo>
                  <a:cubicBezTo>
                    <a:pt x="3060" y="4391"/>
                    <a:pt x="3142" y="4218"/>
                    <a:pt x="3286" y="4118"/>
                  </a:cubicBezTo>
                  <a:cubicBezTo>
                    <a:pt x="3357" y="4067"/>
                    <a:pt x="3446" y="4039"/>
                    <a:pt x="3533" y="4039"/>
                  </a:cubicBezTo>
                  <a:cubicBezTo>
                    <a:pt x="3588" y="4039"/>
                    <a:pt x="3642" y="4050"/>
                    <a:pt x="3690" y="4074"/>
                  </a:cubicBezTo>
                  <a:cubicBezTo>
                    <a:pt x="4074" y="4276"/>
                    <a:pt x="3732" y="4910"/>
                    <a:pt x="3690" y="5203"/>
                  </a:cubicBezTo>
                  <a:cubicBezTo>
                    <a:pt x="3685" y="5236"/>
                    <a:pt x="3685" y="5275"/>
                    <a:pt x="3699" y="5304"/>
                  </a:cubicBezTo>
                  <a:cubicBezTo>
                    <a:pt x="3723" y="5342"/>
                    <a:pt x="3771" y="5352"/>
                    <a:pt x="3819" y="5362"/>
                  </a:cubicBezTo>
                  <a:cubicBezTo>
                    <a:pt x="4074" y="5429"/>
                    <a:pt x="4300" y="5611"/>
                    <a:pt x="4415" y="5848"/>
                  </a:cubicBezTo>
                  <a:cubicBezTo>
                    <a:pt x="4517" y="6044"/>
                    <a:pt x="4540" y="6274"/>
                    <a:pt x="4593" y="6491"/>
                  </a:cubicBezTo>
                  <a:cubicBezTo>
                    <a:pt x="4679" y="6851"/>
                    <a:pt x="4838" y="7188"/>
                    <a:pt x="5001" y="7525"/>
                  </a:cubicBezTo>
                  <a:cubicBezTo>
                    <a:pt x="5011" y="7543"/>
                    <a:pt x="5021" y="7567"/>
                    <a:pt x="5040" y="7582"/>
                  </a:cubicBezTo>
                  <a:cubicBezTo>
                    <a:pt x="5056" y="7594"/>
                    <a:pt x="5073" y="7600"/>
                    <a:pt x="5089" y="7600"/>
                  </a:cubicBezTo>
                  <a:cubicBezTo>
                    <a:pt x="5156" y="7600"/>
                    <a:pt x="5221" y="7510"/>
                    <a:pt x="5251" y="7433"/>
                  </a:cubicBezTo>
                  <a:cubicBezTo>
                    <a:pt x="5386" y="7082"/>
                    <a:pt x="5593" y="6789"/>
                    <a:pt x="5837" y="6505"/>
                  </a:cubicBezTo>
                  <a:cubicBezTo>
                    <a:pt x="6063" y="6251"/>
                    <a:pt x="6169" y="5890"/>
                    <a:pt x="6256" y="5553"/>
                  </a:cubicBezTo>
                  <a:cubicBezTo>
                    <a:pt x="6342" y="5207"/>
                    <a:pt x="6380" y="4814"/>
                    <a:pt x="6347" y="4429"/>
                  </a:cubicBezTo>
                  <a:cubicBezTo>
                    <a:pt x="6289" y="3743"/>
                    <a:pt x="5977" y="3093"/>
                    <a:pt x="5486" y="2623"/>
                  </a:cubicBezTo>
                  <a:lnTo>
                    <a:pt x="5486" y="2623"/>
                  </a:lnTo>
                  <a:cubicBezTo>
                    <a:pt x="5525" y="2624"/>
                    <a:pt x="5564" y="2625"/>
                    <a:pt x="5603" y="2625"/>
                  </a:cubicBezTo>
                  <a:cubicBezTo>
                    <a:pt x="6063" y="2625"/>
                    <a:pt x="6513" y="2519"/>
                    <a:pt x="6886" y="2209"/>
                  </a:cubicBezTo>
                  <a:cubicBezTo>
                    <a:pt x="7332" y="1834"/>
                    <a:pt x="7529" y="1142"/>
                    <a:pt x="7198" y="629"/>
                  </a:cubicBezTo>
                  <a:cubicBezTo>
                    <a:pt x="6912" y="179"/>
                    <a:pt x="6329" y="1"/>
                    <a:pt x="5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6971826" y="1704738"/>
              <a:ext cx="41383" cy="38548"/>
            </a:xfrm>
            <a:custGeom>
              <a:avLst/>
              <a:gdLst/>
              <a:ahLst/>
              <a:cxnLst/>
              <a:rect l="l" t="t" r="r" b="b"/>
              <a:pathLst>
                <a:path w="1197" h="1115" extrusionOk="0">
                  <a:moveTo>
                    <a:pt x="0" y="0"/>
                  </a:moveTo>
                  <a:cubicBezTo>
                    <a:pt x="20" y="5"/>
                    <a:pt x="54" y="72"/>
                    <a:pt x="63" y="87"/>
                  </a:cubicBezTo>
                  <a:cubicBezTo>
                    <a:pt x="82" y="120"/>
                    <a:pt x="87" y="149"/>
                    <a:pt x="96" y="183"/>
                  </a:cubicBezTo>
                  <a:cubicBezTo>
                    <a:pt x="111" y="269"/>
                    <a:pt x="125" y="351"/>
                    <a:pt x="130" y="438"/>
                  </a:cubicBezTo>
                  <a:cubicBezTo>
                    <a:pt x="145" y="664"/>
                    <a:pt x="159" y="888"/>
                    <a:pt x="164" y="1115"/>
                  </a:cubicBezTo>
                  <a:cubicBezTo>
                    <a:pt x="222" y="1010"/>
                    <a:pt x="280" y="913"/>
                    <a:pt x="351" y="817"/>
                  </a:cubicBezTo>
                  <a:cubicBezTo>
                    <a:pt x="428" y="715"/>
                    <a:pt x="515" y="615"/>
                    <a:pt x="606" y="519"/>
                  </a:cubicBezTo>
                  <a:cubicBezTo>
                    <a:pt x="779" y="336"/>
                    <a:pt x="972" y="158"/>
                    <a:pt x="1197" y="38"/>
                  </a:cubicBezTo>
                  <a:cubicBezTo>
                    <a:pt x="1190" y="38"/>
                    <a:pt x="1184" y="38"/>
                    <a:pt x="1178" y="38"/>
                  </a:cubicBezTo>
                  <a:cubicBezTo>
                    <a:pt x="1141" y="38"/>
                    <a:pt x="1104" y="48"/>
                    <a:pt x="1067" y="48"/>
                  </a:cubicBezTo>
                  <a:cubicBezTo>
                    <a:pt x="1014" y="52"/>
                    <a:pt x="966" y="52"/>
                    <a:pt x="914" y="58"/>
                  </a:cubicBezTo>
                  <a:lnTo>
                    <a:pt x="611" y="58"/>
                  </a:lnTo>
                  <a:cubicBezTo>
                    <a:pt x="404" y="48"/>
                    <a:pt x="202" y="2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7042596" y="1607070"/>
              <a:ext cx="55178" cy="54106"/>
            </a:xfrm>
            <a:custGeom>
              <a:avLst/>
              <a:gdLst/>
              <a:ahLst/>
              <a:cxnLst/>
              <a:rect l="l" t="t" r="r" b="b"/>
              <a:pathLst>
                <a:path w="1596" h="1565" extrusionOk="0">
                  <a:moveTo>
                    <a:pt x="578" y="0"/>
                  </a:moveTo>
                  <a:cubicBezTo>
                    <a:pt x="344" y="0"/>
                    <a:pt x="74" y="95"/>
                    <a:pt x="1" y="417"/>
                  </a:cubicBezTo>
                  <a:lnTo>
                    <a:pt x="309" y="1460"/>
                  </a:lnTo>
                  <a:cubicBezTo>
                    <a:pt x="393" y="1530"/>
                    <a:pt x="503" y="1564"/>
                    <a:pt x="616" y="1564"/>
                  </a:cubicBezTo>
                  <a:cubicBezTo>
                    <a:pt x="696" y="1564"/>
                    <a:pt x="777" y="1547"/>
                    <a:pt x="851" y="1513"/>
                  </a:cubicBezTo>
                  <a:cubicBezTo>
                    <a:pt x="1543" y="1211"/>
                    <a:pt x="1596" y="264"/>
                    <a:pt x="813" y="33"/>
                  </a:cubicBezTo>
                  <a:cubicBezTo>
                    <a:pt x="747" y="13"/>
                    <a:pt x="665" y="0"/>
                    <a:pt x="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7040763" y="1605134"/>
              <a:ext cx="52412" cy="57909"/>
            </a:xfrm>
            <a:custGeom>
              <a:avLst/>
              <a:gdLst/>
              <a:ahLst/>
              <a:cxnLst/>
              <a:rect l="l" t="t" r="r" b="b"/>
              <a:pathLst>
                <a:path w="1516" h="1675" extrusionOk="0">
                  <a:moveTo>
                    <a:pt x="633" y="1"/>
                  </a:moveTo>
                  <a:cubicBezTo>
                    <a:pt x="511" y="1"/>
                    <a:pt x="379" y="26"/>
                    <a:pt x="265" y="94"/>
                  </a:cubicBezTo>
                  <a:cubicBezTo>
                    <a:pt x="125" y="171"/>
                    <a:pt x="39" y="296"/>
                    <a:pt x="1" y="459"/>
                  </a:cubicBezTo>
                  <a:lnTo>
                    <a:pt x="102" y="482"/>
                  </a:lnTo>
                  <a:cubicBezTo>
                    <a:pt x="136" y="349"/>
                    <a:pt x="207" y="252"/>
                    <a:pt x="318" y="185"/>
                  </a:cubicBezTo>
                  <a:cubicBezTo>
                    <a:pt x="415" y="131"/>
                    <a:pt x="532" y="109"/>
                    <a:pt x="642" y="109"/>
                  </a:cubicBezTo>
                  <a:cubicBezTo>
                    <a:pt x="716" y="109"/>
                    <a:pt x="787" y="119"/>
                    <a:pt x="846" y="136"/>
                  </a:cubicBezTo>
                  <a:cubicBezTo>
                    <a:pt x="1163" y="233"/>
                    <a:pt x="1360" y="464"/>
                    <a:pt x="1380" y="752"/>
                  </a:cubicBezTo>
                  <a:cubicBezTo>
                    <a:pt x="1404" y="1069"/>
                    <a:pt x="1202" y="1382"/>
                    <a:pt x="881" y="1520"/>
                  </a:cubicBezTo>
                  <a:cubicBezTo>
                    <a:pt x="813" y="1550"/>
                    <a:pt x="741" y="1564"/>
                    <a:pt x="671" y="1564"/>
                  </a:cubicBezTo>
                  <a:cubicBezTo>
                    <a:pt x="568" y="1564"/>
                    <a:pt x="469" y="1533"/>
                    <a:pt x="395" y="1473"/>
                  </a:cubicBezTo>
                  <a:lnTo>
                    <a:pt x="322" y="1560"/>
                  </a:lnTo>
                  <a:cubicBezTo>
                    <a:pt x="419" y="1636"/>
                    <a:pt x="544" y="1675"/>
                    <a:pt x="668" y="1675"/>
                  </a:cubicBezTo>
                  <a:cubicBezTo>
                    <a:pt x="755" y="1675"/>
                    <a:pt x="841" y="1655"/>
                    <a:pt x="923" y="1622"/>
                  </a:cubicBezTo>
                  <a:cubicBezTo>
                    <a:pt x="1289" y="1463"/>
                    <a:pt x="1515" y="1108"/>
                    <a:pt x="1491" y="748"/>
                  </a:cubicBezTo>
                  <a:cubicBezTo>
                    <a:pt x="1467" y="406"/>
                    <a:pt x="1241" y="142"/>
                    <a:pt x="881" y="36"/>
                  </a:cubicBezTo>
                  <a:cubicBezTo>
                    <a:pt x="812" y="15"/>
                    <a:pt x="725" y="1"/>
                    <a:pt x="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6955715" y="1664357"/>
              <a:ext cx="32256" cy="14313"/>
            </a:xfrm>
            <a:custGeom>
              <a:avLst/>
              <a:gdLst/>
              <a:ahLst/>
              <a:cxnLst/>
              <a:rect l="l" t="t" r="r" b="b"/>
              <a:pathLst>
                <a:path w="933" h="414" extrusionOk="0">
                  <a:moveTo>
                    <a:pt x="932" y="0"/>
                  </a:moveTo>
                  <a:lnTo>
                    <a:pt x="1" y="33"/>
                  </a:lnTo>
                  <a:cubicBezTo>
                    <a:pt x="42" y="244"/>
                    <a:pt x="248" y="413"/>
                    <a:pt x="461" y="413"/>
                  </a:cubicBezTo>
                  <a:cubicBezTo>
                    <a:pt x="468" y="413"/>
                    <a:pt x="474" y="413"/>
                    <a:pt x="480" y="413"/>
                  </a:cubicBezTo>
                  <a:cubicBezTo>
                    <a:pt x="702" y="408"/>
                    <a:pt x="904" y="221"/>
                    <a:pt x="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6953364" y="1662490"/>
              <a:ext cx="36751" cy="18151"/>
            </a:xfrm>
            <a:custGeom>
              <a:avLst/>
              <a:gdLst/>
              <a:ahLst/>
              <a:cxnLst/>
              <a:rect l="l" t="t" r="r" b="b"/>
              <a:pathLst>
                <a:path w="1063" h="525" extrusionOk="0">
                  <a:moveTo>
                    <a:pt x="934" y="112"/>
                  </a:moveTo>
                  <a:lnTo>
                    <a:pt x="934" y="112"/>
                  </a:lnTo>
                  <a:cubicBezTo>
                    <a:pt x="881" y="280"/>
                    <a:pt x="721" y="409"/>
                    <a:pt x="548" y="415"/>
                  </a:cubicBezTo>
                  <a:cubicBezTo>
                    <a:pt x="545" y="415"/>
                    <a:pt x="542" y="415"/>
                    <a:pt x="538" y="415"/>
                  </a:cubicBezTo>
                  <a:cubicBezTo>
                    <a:pt x="364" y="415"/>
                    <a:pt x="201" y="297"/>
                    <a:pt x="140" y="141"/>
                  </a:cubicBezTo>
                  <a:lnTo>
                    <a:pt x="934" y="112"/>
                  </a:lnTo>
                  <a:close/>
                  <a:moveTo>
                    <a:pt x="1063" y="1"/>
                  </a:moveTo>
                  <a:lnTo>
                    <a:pt x="0" y="34"/>
                  </a:lnTo>
                  <a:lnTo>
                    <a:pt x="15" y="98"/>
                  </a:lnTo>
                  <a:cubicBezTo>
                    <a:pt x="64" y="338"/>
                    <a:pt x="295" y="525"/>
                    <a:pt x="534" y="525"/>
                  </a:cubicBezTo>
                  <a:cubicBezTo>
                    <a:pt x="539" y="525"/>
                    <a:pt x="544" y="525"/>
                    <a:pt x="548" y="520"/>
                  </a:cubicBezTo>
                  <a:cubicBezTo>
                    <a:pt x="799" y="515"/>
                    <a:pt x="1025" y="309"/>
                    <a:pt x="1054" y="63"/>
                  </a:cubicBezTo>
                  <a:lnTo>
                    <a:pt x="10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7495012" y="1965969"/>
              <a:ext cx="263200" cy="137529"/>
            </a:xfrm>
            <a:custGeom>
              <a:avLst/>
              <a:gdLst/>
              <a:ahLst/>
              <a:cxnLst/>
              <a:rect l="l" t="t" r="r" b="b"/>
              <a:pathLst>
                <a:path w="7613" h="3978" extrusionOk="0">
                  <a:moveTo>
                    <a:pt x="4570" y="108"/>
                  </a:moveTo>
                  <a:cubicBezTo>
                    <a:pt x="4590" y="108"/>
                    <a:pt x="4604" y="114"/>
                    <a:pt x="4619" y="119"/>
                  </a:cubicBezTo>
                  <a:cubicBezTo>
                    <a:pt x="4667" y="137"/>
                    <a:pt x="4690" y="190"/>
                    <a:pt x="4690" y="272"/>
                  </a:cubicBezTo>
                  <a:cubicBezTo>
                    <a:pt x="4696" y="465"/>
                    <a:pt x="4479" y="614"/>
                    <a:pt x="4321" y="724"/>
                  </a:cubicBezTo>
                  <a:lnTo>
                    <a:pt x="4235" y="787"/>
                  </a:lnTo>
                  <a:cubicBezTo>
                    <a:pt x="4051" y="907"/>
                    <a:pt x="3860" y="1031"/>
                    <a:pt x="3889" y="1166"/>
                  </a:cubicBezTo>
                  <a:cubicBezTo>
                    <a:pt x="3903" y="1253"/>
                    <a:pt x="3998" y="1306"/>
                    <a:pt x="4186" y="1339"/>
                  </a:cubicBezTo>
                  <a:cubicBezTo>
                    <a:pt x="4282" y="1357"/>
                    <a:pt x="4380" y="1366"/>
                    <a:pt x="4481" y="1366"/>
                  </a:cubicBezTo>
                  <a:cubicBezTo>
                    <a:pt x="4763" y="1366"/>
                    <a:pt x="5072" y="1296"/>
                    <a:pt x="5426" y="1152"/>
                  </a:cubicBezTo>
                  <a:cubicBezTo>
                    <a:pt x="5619" y="1075"/>
                    <a:pt x="5792" y="969"/>
                    <a:pt x="5959" y="864"/>
                  </a:cubicBezTo>
                  <a:cubicBezTo>
                    <a:pt x="6138" y="749"/>
                    <a:pt x="6305" y="642"/>
                    <a:pt x="6493" y="576"/>
                  </a:cubicBezTo>
                  <a:cubicBezTo>
                    <a:pt x="6584" y="540"/>
                    <a:pt x="6674" y="523"/>
                    <a:pt x="6759" y="523"/>
                  </a:cubicBezTo>
                  <a:cubicBezTo>
                    <a:pt x="6827" y="523"/>
                    <a:pt x="6892" y="534"/>
                    <a:pt x="6950" y="556"/>
                  </a:cubicBezTo>
                  <a:cubicBezTo>
                    <a:pt x="7017" y="580"/>
                    <a:pt x="7079" y="623"/>
                    <a:pt x="7147" y="685"/>
                  </a:cubicBezTo>
                  <a:cubicBezTo>
                    <a:pt x="7291" y="815"/>
                    <a:pt x="7387" y="988"/>
                    <a:pt x="7416" y="1171"/>
                  </a:cubicBezTo>
                  <a:cubicBezTo>
                    <a:pt x="7522" y="1829"/>
                    <a:pt x="6935" y="2266"/>
                    <a:pt x="6420" y="2517"/>
                  </a:cubicBezTo>
                  <a:lnTo>
                    <a:pt x="6358" y="2545"/>
                  </a:lnTo>
                  <a:cubicBezTo>
                    <a:pt x="5493" y="2954"/>
                    <a:pt x="4623" y="3055"/>
                    <a:pt x="3590" y="3078"/>
                  </a:cubicBezTo>
                  <a:cubicBezTo>
                    <a:pt x="3292" y="3084"/>
                    <a:pt x="2989" y="3093"/>
                    <a:pt x="2696" y="3156"/>
                  </a:cubicBezTo>
                  <a:cubicBezTo>
                    <a:pt x="2279" y="3247"/>
                    <a:pt x="1851" y="3449"/>
                    <a:pt x="1346" y="3785"/>
                  </a:cubicBezTo>
                  <a:cubicBezTo>
                    <a:pt x="1262" y="3842"/>
                    <a:pt x="1173" y="3867"/>
                    <a:pt x="1085" y="3867"/>
                  </a:cubicBezTo>
                  <a:cubicBezTo>
                    <a:pt x="852" y="3867"/>
                    <a:pt x="619" y="3692"/>
                    <a:pt x="462" y="3468"/>
                  </a:cubicBezTo>
                  <a:cubicBezTo>
                    <a:pt x="256" y="3180"/>
                    <a:pt x="135" y="2661"/>
                    <a:pt x="442" y="2435"/>
                  </a:cubicBezTo>
                  <a:cubicBezTo>
                    <a:pt x="654" y="2277"/>
                    <a:pt x="895" y="2146"/>
                    <a:pt x="1130" y="2022"/>
                  </a:cubicBezTo>
                  <a:cubicBezTo>
                    <a:pt x="1394" y="1882"/>
                    <a:pt x="1669" y="1733"/>
                    <a:pt x="1908" y="1541"/>
                  </a:cubicBezTo>
                  <a:cubicBezTo>
                    <a:pt x="1995" y="1469"/>
                    <a:pt x="2081" y="1383"/>
                    <a:pt x="2159" y="1301"/>
                  </a:cubicBezTo>
                  <a:cubicBezTo>
                    <a:pt x="2303" y="1161"/>
                    <a:pt x="2432" y="1026"/>
                    <a:pt x="2600" y="945"/>
                  </a:cubicBezTo>
                  <a:cubicBezTo>
                    <a:pt x="2745" y="873"/>
                    <a:pt x="2903" y="849"/>
                    <a:pt x="3071" y="820"/>
                  </a:cubicBezTo>
                  <a:cubicBezTo>
                    <a:pt x="3144" y="811"/>
                    <a:pt x="3211" y="796"/>
                    <a:pt x="3277" y="782"/>
                  </a:cubicBezTo>
                  <a:cubicBezTo>
                    <a:pt x="3677" y="695"/>
                    <a:pt x="4047" y="503"/>
                    <a:pt x="4340" y="219"/>
                  </a:cubicBezTo>
                  <a:cubicBezTo>
                    <a:pt x="4412" y="152"/>
                    <a:pt x="4503" y="108"/>
                    <a:pt x="4570" y="108"/>
                  </a:cubicBezTo>
                  <a:close/>
                  <a:moveTo>
                    <a:pt x="4571" y="0"/>
                  </a:moveTo>
                  <a:cubicBezTo>
                    <a:pt x="4462" y="0"/>
                    <a:pt x="4346" y="64"/>
                    <a:pt x="4268" y="143"/>
                  </a:cubicBezTo>
                  <a:cubicBezTo>
                    <a:pt x="3989" y="407"/>
                    <a:pt x="3629" y="594"/>
                    <a:pt x="3254" y="676"/>
                  </a:cubicBezTo>
                  <a:cubicBezTo>
                    <a:pt x="3191" y="691"/>
                    <a:pt x="3124" y="700"/>
                    <a:pt x="3057" y="714"/>
                  </a:cubicBezTo>
                  <a:cubicBezTo>
                    <a:pt x="2889" y="738"/>
                    <a:pt x="2716" y="767"/>
                    <a:pt x="2557" y="844"/>
                  </a:cubicBezTo>
                  <a:cubicBezTo>
                    <a:pt x="2370" y="935"/>
                    <a:pt x="2226" y="1084"/>
                    <a:pt x="2081" y="1228"/>
                  </a:cubicBezTo>
                  <a:cubicBezTo>
                    <a:pt x="2004" y="1306"/>
                    <a:pt x="1922" y="1387"/>
                    <a:pt x="1836" y="1459"/>
                  </a:cubicBezTo>
                  <a:cubicBezTo>
                    <a:pt x="1611" y="1642"/>
                    <a:pt x="1341" y="1787"/>
                    <a:pt x="1077" y="1925"/>
                  </a:cubicBezTo>
                  <a:cubicBezTo>
                    <a:pt x="842" y="2051"/>
                    <a:pt x="596" y="2180"/>
                    <a:pt x="376" y="2348"/>
                  </a:cubicBezTo>
                  <a:cubicBezTo>
                    <a:pt x="1" y="2627"/>
                    <a:pt x="150" y="3218"/>
                    <a:pt x="371" y="3530"/>
                  </a:cubicBezTo>
                  <a:cubicBezTo>
                    <a:pt x="549" y="3781"/>
                    <a:pt x="813" y="3978"/>
                    <a:pt x="1086" y="3978"/>
                  </a:cubicBezTo>
                  <a:cubicBezTo>
                    <a:pt x="1192" y="3978"/>
                    <a:pt x="1303" y="3949"/>
                    <a:pt x="1403" y="3876"/>
                  </a:cubicBezTo>
                  <a:cubicBezTo>
                    <a:pt x="1899" y="3545"/>
                    <a:pt x="2317" y="3348"/>
                    <a:pt x="2720" y="3262"/>
                  </a:cubicBezTo>
                  <a:cubicBezTo>
                    <a:pt x="3004" y="3199"/>
                    <a:pt x="3302" y="3194"/>
                    <a:pt x="3590" y="3184"/>
                  </a:cubicBezTo>
                  <a:cubicBezTo>
                    <a:pt x="4643" y="3160"/>
                    <a:pt x="5522" y="3060"/>
                    <a:pt x="6407" y="2646"/>
                  </a:cubicBezTo>
                  <a:lnTo>
                    <a:pt x="6469" y="2612"/>
                  </a:lnTo>
                  <a:cubicBezTo>
                    <a:pt x="7252" y="2233"/>
                    <a:pt x="7613" y="1729"/>
                    <a:pt x="7522" y="1152"/>
                  </a:cubicBezTo>
                  <a:cubicBezTo>
                    <a:pt x="7487" y="950"/>
                    <a:pt x="7382" y="753"/>
                    <a:pt x="7218" y="604"/>
                  </a:cubicBezTo>
                  <a:cubicBezTo>
                    <a:pt x="7147" y="536"/>
                    <a:pt x="7065" y="483"/>
                    <a:pt x="6988" y="454"/>
                  </a:cubicBezTo>
                  <a:cubicBezTo>
                    <a:pt x="6919" y="428"/>
                    <a:pt x="6842" y="415"/>
                    <a:pt x="6762" y="415"/>
                  </a:cubicBezTo>
                  <a:cubicBezTo>
                    <a:pt x="6664" y="415"/>
                    <a:pt x="6560" y="435"/>
                    <a:pt x="6455" y="474"/>
                  </a:cubicBezTo>
                  <a:cubicBezTo>
                    <a:pt x="6258" y="547"/>
                    <a:pt x="6074" y="662"/>
                    <a:pt x="5901" y="772"/>
                  </a:cubicBezTo>
                  <a:cubicBezTo>
                    <a:pt x="5739" y="873"/>
                    <a:pt x="5570" y="979"/>
                    <a:pt x="5388" y="1051"/>
                  </a:cubicBezTo>
                  <a:cubicBezTo>
                    <a:pt x="5042" y="1190"/>
                    <a:pt x="4747" y="1258"/>
                    <a:pt x="4479" y="1258"/>
                  </a:cubicBezTo>
                  <a:cubicBezTo>
                    <a:pt x="4385" y="1258"/>
                    <a:pt x="4294" y="1249"/>
                    <a:pt x="4206" y="1233"/>
                  </a:cubicBezTo>
                  <a:cubicBezTo>
                    <a:pt x="4009" y="1199"/>
                    <a:pt x="3994" y="1152"/>
                    <a:pt x="3994" y="1146"/>
                  </a:cubicBezTo>
                  <a:cubicBezTo>
                    <a:pt x="3980" y="1084"/>
                    <a:pt x="4182" y="945"/>
                    <a:pt x="4292" y="873"/>
                  </a:cubicBezTo>
                  <a:lnTo>
                    <a:pt x="4384" y="815"/>
                  </a:lnTo>
                  <a:cubicBezTo>
                    <a:pt x="4552" y="700"/>
                    <a:pt x="4806" y="522"/>
                    <a:pt x="4801" y="272"/>
                  </a:cubicBezTo>
                  <a:cubicBezTo>
                    <a:pt x="4796" y="108"/>
                    <a:pt x="4719" y="42"/>
                    <a:pt x="4661" y="17"/>
                  </a:cubicBezTo>
                  <a:cubicBezTo>
                    <a:pt x="4633" y="5"/>
                    <a:pt x="4602" y="0"/>
                    <a:pt x="4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6394949" y="1729700"/>
              <a:ext cx="215732" cy="181886"/>
            </a:xfrm>
            <a:custGeom>
              <a:avLst/>
              <a:gdLst/>
              <a:ahLst/>
              <a:cxnLst/>
              <a:rect l="l" t="t" r="r" b="b"/>
              <a:pathLst>
                <a:path w="6240" h="5261" extrusionOk="0">
                  <a:moveTo>
                    <a:pt x="2870" y="111"/>
                  </a:moveTo>
                  <a:cubicBezTo>
                    <a:pt x="2876" y="111"/>
                    <a:pt x="2882" y="112"/>
                    <a:pt x="2889" y="115"/>
                  </a:cubicBezTo>
                  <a:cubicBezTo>
                    <a:pt x="2913" y="119"/>
                    <a:pt x="2933" y="138"/>
                    <a:pt x="2957" y="153"/>
                  </a:cubicBezTo>
                  <a:lnTo>
                    <a:pt x="2975" y="166"/>
                  </a:lnTo>
                  <a:cubicBezTo>
                    <a:pt x="3091" y="259"/>
                    <a:pt x="3235" y="311"/>
                    <a:pt x="3365" y="354"/>
                  </a:cubicBezTo>
                  <a:lnTo>
                    <a:pt x="3534" y="408"/>
                  </a:lnTo>
                  <a:cubicBezTo>
                    <a:pt x="4134" y="614"/>
                    <a:pt x="4758" y="825"/>
                    <a:pt x="5186" y="1315"/>
                  </a:cubicBezTo>
                  <a:cubicBezTo>
                    <a:pt x="5595" y="1777"/>
                    <a:pt x="5734" y="2377"/>
                    <a:pt x="5825" y="2959"/>
                  </a:cubicBezTo>
                  <a:cubicBezTo>
                    <a:pt x="5845" y="3074"/>
                    <a:pt x="5874" y="3200"/>
                    <a:pt x="5903" y="3329"/>
                  </a:cubicBezTo>
                  <a:cubicBezTo>
                    <a:pt x="6003" y="3805"/>
                    <a:pt x="6124" y="4338"/>
                    <a:pt x="5898" y="4689"/>
                  </a:cubicBezTo>
                  <a:cubicBezTo>
                    <a:pt x="5734" y="4939"/>
                    <a:pt x="5461" y="5112"/>
                    <a:pt x="5167" y="5145"/>
                  </a:cubicBezTo>
                  <a:cubicBezTo>
                    <a:pt x="5133" y="5149"/>
                    <a:pt x="5101" y="5151"/>
                    <a:pt x="5071" y="5151"/>
                  </a:cubicBezTo>
                  <a:cubicBezTo>
                    <a:pt x="4976" y="5151"/>
                    <a:pt x="4898" y="5133"/>
                    <a:pt x="4836" y="5092"/>
                  </a:cubicBezTo>
                  <a:cubicBezTo>
                    <a:pt x="4725" y="5030"/>
                    <a:pt x="4663" y="4906"/>
                    <a:pt x="4625" y="4819"/>
                  </a:cubicBezTo>
                  <a:cubicBezTo>
                    <a:pt x="4547" y="4651"/>
                    <a:pt x="4509" y="4453"/>
                    <a:pt x="4470" y="4261"/>
                  </a:cubicBezTo>
                  <a:cubicBezTo>
                    <a:pt x="4417" y="4012"/>
                    <a:pt x="4365" y="3748"/>
                    <a:pt x="4230" y="3535"/>
                  </a:cubicBezTo>
                  <a:cubicBezTo>
                    <a:pt x="4028" y="3214"/>
                    <a:pt x="3529" y="3132"/>
                    <a:pt x="3192" y="3074"/>
                  </a:cubicBezTo>
                  <a:cubicBezTo>
                    <a:pt x="3004" y="3045"/>
                    <a:pt x="2813" y="3021"/>
                    <a:pt x="2620" y="2992"/>
                  </a:cubicBezTo>
                  <a:cubicBezTo>
                    <a:pt x="2048" y="2916"/>
                    <a:pt x="1453" y="2839"/>
                    <a:pt x="923" y="2599"/>
                  </a:cubicBezTo>
                  <a:cubicBezTo>
                    <a:pt x="602" y="2455"/>
                    <a:pt x="304" y="2147"/>
                    <a:pt x="189" y="1834"/>
                  </a:cubicBezTo>
                  <a:cubicBezTo>
                    <a:pt x="112" y="1623"/>
                    <a:pt x="112" y="1426"/>
                    <a:pt x="198" y="1239"/>
                  </a:cubicBezTo>
                  <a:cubicBezTo>
                    <a:pt x="357" y="893"/>
                    <a:pt x="664" y="816"/>
                    <a:pt x="905" y="816"/>
                  </a:cubicBezTo>
                  <a:cubicBezTo>
                    <a:pt x="967" y="816"/>
                    <a:pt x="1025" y="820"/>
                    <a:pt x="1072" y="830"/>
                  </a:cubicBezTo>
                  <a:cubicBezTo>
                    <a:pt x="1361" y="869"/>
                    <a:pt x="1644" y="960"/>
                    <a:pt x="1919" y="1051"/>
                  </a:cubicBezTo>
                  <a:cubicBezTo>
                    <a:pt x="2039" y="1089"/>
                    <a:pt x="2154" y="1128"/>
                    <a:pt x="2269" y="1162"/>
                  </a:cubicBezTo>
                  <a:cubicBezTo>
                    <a:pt x="2488" y="1229"/>
                    <a:pt x="2780" y="1301"/>
                    <a:pt x="3085" y="1301"/>
                  </a:cubicBezTo>
                  <a:cubicBezTo>
                    <a:pt x="3235" y="1301"/>
                    <a:pt x="3389" y="1283"/>
                    <a:pt x="3538" y="1239"/>
                  </a:cubicBezTo>
                  <a:cubicBezTo>
                    <a:pt x="3620" y="1215"/>
                    <a:pt x="3731" y="1171"/>
                    <a:pt x="3740" y="1075"/>
                  </a:cubicBezTo>
                  <a:cubicBezTo>
                    <a:pt x="3749" y="945"/>
                    <a:pt x="3552" y="845"/>
                    <a:pt x="3250" y="705"/>
                  </a:cubicBezTo>
                  <a:cubicBezTo>
                    <a:pt x="3148" y="657"/>
                    <a:pt x="3043" y="609"/>
                    <a:pt x="3015" y="581"/>
                  </a:cubicBezTo>
                  <a:cubicBezTo>
                    <a:pt x="2928" y="499"/>
                    <a:pt x="2788" y="364"/>
                    <a:pt x="2773" y="253"/>
                  </a:cubicBezTo>
                  <a:cubicBezTo>
                    <a:pt x="2769" y="210"/>
                    <a:pt x="2788" y="162"/>
                    <a:pt x="2822" y="133"/>
                  </a:cubicBezTo>
                  <a:cubicBezTo>
                    <a:pt x="2833" y="122"/>
                    <a:pt x="2850" y="111"/>
                    <a:pt x="2870" y="111"/>
                  </a:cubicBezTo>
                  <a:close/>
                  <a:moveTo>
                    <a:pt x="2871" y="1"/>
                  </a:moveTo>
                  <a:cubicBezTo>
                    <a:pt x="2829" y="1"/>
                    <a:pt x="2788" y="19"/>
                    <a:pt x="2750" y="47"/>
                  </a:cubicBezTo>
                  <a:cubicBezTo>
                    <a:pt x="2687" y="104"/>
                    <a:pt x="2654" y="186"/>
                    <a:pt x="2664" y="268"/>
                  </a:cubicBezTo>
                  <a:cubicBezTo>
                    <a:pt x="2682" y="417"/>
                    <a:pt x="2837" y="561"/>
                    <a:pt x="2937" y="662"/>
                  </a:cubicBezTo>
                  <a:cubicBezTo>
                    <a:pt x="2981" y="696"/>
                    <a:pt x="3068" y="739"/>
                    <a:pt x="3201" y="801"/>
                  </a:cubicBezTo>
                  <a:cubicBezTo>
                    <a:pt x="3332" y="864"/>
                    <a:pt x="3634" y="1003"/>
                    <a:pt x="3629" y="1071"/>
                  </a:cubicBezTo>
                  <a:cubicBezTo>
                    <a:pt x="3629" y="1075"/>
                    <a:pt x="3605" y="1104"/>
                    <a:pt x="3509" y="1133"/>
                  </a:cubicBezTo>
                  <a:cubicBezTo>
                    <a:pt x="3369" y="1175"/>
                    <a:pt x="3224" y="1192"/>
                    <a:pt x="3082" y="1192"/>
                  </a:cubicBezTo>
                  <a:cubicBezTo>
                    <a:pt x="2792" y="1192"/>
                    <a:pt x="2513" y="1122"/>
                    <a:pt x="2303" y="1060"/>
                  </a:cubicBezTo>
                  <a:cubicBezTo>
                    <a:pt x="2188" y="1027"/>
                    <a:pt x="2068" y="989"/>
                    <a:pt x="1952" y="951"/>
                  </a:cubicBezTo>
                  <a:cubicBezTo>
                    <a:pt x="1673" y="858"/>
                    <a:pt x="1385" y="763"/>
                    <a:pt x="1087" y="720"/>
                  </a:cubicBezTo>
                  <a:cubicBezTo>
                    <a:pt x="1025" y="711"/>
                    <a:pt x="964" y="707"/>
                    <a:pt x="905" y="707"/>
                  </a:cubicBezTo>
                  <a:cubicBezTo>
                    <a:pt x="532" y="707"/>
                    <a:pt x="243" y="879"/>
                    <a:pt x="102" y="1195"/>
                  </a:cubicBezTo>
                  <a:cubicBezTo>
                    <a:pt x="5" y="1402"/>
                    <a:pt x="1" y="1637"/>
                    <a:pt x="87" y="1873"/>
                  </a:cubicBezTo>
                  <a:cubicBezTo>
                    <a:pt x="213" y="2214"/>
                    <a:pt x="524" y="2537"/>
                    <a:pt x="881" y="2699"/>
                  </a:cubicBezTo>
                  <a:cubicBezTo>
                    <a:pt x="1418" y="2945"/>
                    <a:pt x="2024" y="3021"/>
                    <a:pt x="2611" y="3103"/>
                  </a:cubicBezTo>
                  <a:cubicBezTo>
                    <a:pt x="2798" y="3127"/>
                    <a:pt x="2990" y="3151"/>
                    <a:pt x="3183" y="3185"/>
                  </a:cubicBezTo>
                  <a:cubicBezTo>
                    <a:pt x="3494" y="3238"/>
                    <a:pt x="3961" y="3315"/>
                    <a:pt x="4139" y="3593"/>
                  </a:cubicBezTo>
                  <a:cubicBezTo>
                    <a:pt x="4259" y="3790"/>
                    <a:pt x="4312" y="4041"/>
                    <a:pt x="4365" y="4285"/>
                  </a:cubicBezTo>
                  <a:cubicBezTo>
                    <a:pt x="4403" y="4478"/>
                    <a:pt x="4446" y="4684"/>
                    <a:pt x="4523" y="4862"/>
                  </a:cubicBezTo>
                  <a:cubicBezTo>
                    <a:pt x="4572" y="4963"/>
                    <a:pt x="4643" y="5107"/>
                    <a:pt x="4778" y="5184"/>
                  </a:cubicBezTo>
                  <a:cubicBezTo>
                    <a:pt x="4860" y="5237"/>
                    <a:pt x="4956" y="5261"/>
                    <a:pt x="5071" y="5261"/>
                  </a:cubicBezTo>
                  <a:cubicBezTo>
                    <a:pt x="5104" y="5261"/>
                    <a:pt x="5144" y="5256"/>
                    <a:pt x="5177" y="5252"/>
                  </a:cubicBezTo>
                  <a:cubicBezTo>
                    <a:pt x="5508" y="5212"/>
                    <a:pt x="5811" y="5026"/>
                    <a:pt x="5989" y="4746"/>
                  </a:cubicBezTo>
                  <a:cubicBezTo>
                    <a:pt x="6239" y="4362"/>
                    <a:pt x="6114" y="3800"/>
                    <a:pt x="6009" y="3309"/>
                  </a:cubicBezTo>
                  <a:cubicBezTo>
                    <a:pt x="5980" y="3176"/>
                    <a:pt x="5951" y="3056"/>
                    <a:pt x="5936" y="2945"/>
                  </a:cubicBezTo>
                  <a:cubicBezTo>
                    <a:pt x="5845" y="2373"/>
                    <a:pt x="5696" y="1729"/>
                    <a:pt x="5268" y="1244"/>
                  </a:cubicBezTo>
                  <a:cubicBezTo>
                    <a:pt x="4821" y="729"/>
                    <a:pt x="4182" y="512"/>
                    <a:pt x="3567" y="306"/>
                  </a:cubicBezTo>
                  <a:lnTo>
                    <a:pt x="3399" y="248"/>
                  </a:lnTo>
                  <a:cubicBezTo>
                    <a:pt x="3274" y="206"/>
                    <a:pt x="3144" y="162"/>
                    <a:pt x="3039" y="80"/>
                  </a:cubicBezTo>
                  <a:lnTo>
                    <a:pt x="3028" y="71"/>
                  </a:lnTo>
                  <a:cubicBezTo>
                    <a:pt x="2995" y="47"/>
                    <a:pt x="2961" y="18"/>
                    <a:pt x="2918" y="8"/>
                  </a:cubicBezTo>
                  <a:cubicBezTo>
                    <a:pt x="2902" y="3"/>
                    <a:pt x="2887" y="1"/>
                    <a:pt x="2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7049890" y="1619413"/>
              <a:ext cx="25791" cy="15212"/>
            </a:xfrm>
            <a:custGeom>
              <a:avLst/>
              <a:gdLst/>
              <a:ahLst/>
              <a:cxnLst/>
              <a:rect l="l" t="t" r="r" b="b"/>
              <a:pathLst>
                <a:path w="746" h="440" extrusionOk="0">
                  <a:moveTo>
                    <a:pt x="621" y="0"/>
                  </a:moveTo>
                  <a:cubicBezTo>
                    <a:pt x="507" y="0"/>
                    <a:pt x="392" y="29"/>
                    <a:pt x="294" y="89"/>
                  </a:cubicBezTo>
                  <a:cubicBezTo>
                    <a:pt x="160" y="166"/>
                    <a:pt x="54" y="291"/>
                    <a:pt x="1" y="440"/>
                  </a:cubicBezTo>
                  <a:lnTo>
                    <a:pt x="746" y="12"/>
                  </a:lnTo>
                  <a:cubicBezTo>
                    <a:pt x="705" y="4"/>
                    <a:pt x="663" y="0"/>
                    <a:pt x="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7048058" y="1617511"/>
              <a:ext cx="27969" cy="17805"/>
            </a:xfrm>
            <a:custGeom>
              <a:avLst/>
              <a:gdLst/>
              <a:ahLst/>
              <a:cxnLst/>
              <a:rect l="l" t="t" r="r" b="b"/>
              <a:pathLst>
                <a:path w="809" h="515" extrusionOk="0">
                  <a:moveTo>
                    <a:pt x="671" y="1"/>
                  </a:moveTo>
                  <a:cubicBezTo>
                    <a:pt x="550" y="1"/>
                    <a:pt x="428" y="33"/>
                    <a:pt x="324" y="96"/>
                  </a:cubicBezTo>
                  <a:cubicBezTo>
                    <a:pt x="174" y="177"/>
                    <a:pt x="58" y="317"/>
                    <a:pt x="1" y="476"/>
                  </a:cubicBezTo>
                  <a:lnTo>
                    <a:pt x="107" y="514"/>
                  </a:lnTo>
                  <a:cubicBezTo>
                    <a:pt x="155" y="379"/>
                    <a:pt x="251" y="259"/>
                    <a:pt x="376" y="188"/>
                  </a:cubicBezTo>
                  <a:cubicBezTo>
                    <a:pt x="468" y="138"/>
                    <a:pt x="574" y="109"/>
                    <a:pt x="679" y="109"/>
                  </a:cubicBezTo>
                  <a:cubicBezTo>
                    <a:pt x="716" y="109"/>
                    <a:pt x="753" y="112"/>
                    <a:pt x="790" y="120"/>
                  </a:cubicBezTo>
                  <a:lnTo>
                    <a:pt x="808" y="15"/>
                  </a:lnTo>
                  <a:cubicBezTo>
                    <a:pt x="763" y="5"/>
                    <a:pt x="717"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7664140" y="1986471"/>
              <a:ext cx="75161" cy="36785"/>
            </a:xfrm>
            <a:custGeom>
              <a:avLst/>
              <a:gdLst/>
              <a:ahLst/>
              <a:cxnLst/>
              <a:rect l="l" t="t" r="r" b="b"/>
              <a:pathLst>
                <a:path w="2174" h="1064" extrusionOk="0">
                  <a:moveTo>
                    <a:pt x="2173" y="1"/>
                  </a:moveTo>
                  <a:lnTo>
                    <a:pt x="0" y="1063"/>
                  </a:lnTo>
                  <a:cubicBezTo>
                    <a:pt x="803" y="919"/>
                    <a:pt x="1563" y="544"/>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7663795" y="1985157"/>
              <a:ext cx="76647" cy="39931"/>
            </a:xfrm>
            <a:custGeom>
              <a:avLst/>
              <a:gdLst/>
              <a:ahLst/>
              <a:cxnLst/>
              <a:rect l="l" t="t" r="r" b="b"/>
              <a:pathLst>
                <a:path w="2217" h="1155" extrusionOk="0">
                  <a:moveTo>
                    <a:pt x="2144" y="1"/>
                  </a:moveTo>
                  <a:cubicBezTo>
                    <a:pt x="1538" y="540"/>
                    <a:pt x="799" y="904"/>
                    <a:pt x="1" y="1048"/>
                  </a:cubicBezTo>
                  <a:lnTo>
                    <a:pt x="21" y="1154"/>
                  </a:lnTo>
                  <a:cubicBezTo>
                    <a:pt x="837" y="1005"/>
                    <a:pt x="1596" y="635"/>
                    <a:pt x="2217" y="83"/>
                  </a:cubicBezTo>
                  <a:lnTo>
                    <a:pt x="2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7667943" y="2000611"/>
              <a:ext cx="82939" cy="40726"/>
            </a:xfrm>
            <a:custGeom>
              <a:avLst/>
              <a:gdLst/>
              <a:ahLst/>
              <a:cxnLst/>
              <a:rect l="l" t="t" r="r" b="b"/>
              <a:pathLst>
                <a:path w="2399" h="1178" extrusionOk="0">
                  <a:moveTo>
                    <a:pt x="2399" y="0"/>
                  </a:moveTo>
                  <a:lnTo>
                    <a:pt x="1" y="1178"/>
                  </a:lnTo>
                  <a:cubicBezTo>
                    <a:pt x="881" y="971"/>
                    <a:pt x="1755" y="630"/>
                    <a:pt x="2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7667494" y="1999124"/>
              <a:ext cx="84737" cy="44045"/>
            </a:xfrm>
            <a:custGeom>
              <a:avLst/>
              <a:gdLst/>
              <a:ahLst/>
              <a:cxnLst/>
              <a:rect l="l" t="t" r="r" b="b"/>
              <a:pathLst>
                <a:path w="2451" h="1274" extrusionOk="0">
                  <a:moveTo>
                    <a:pt x="2374" y="1"/>
                  </a:moveTo>
                  <a:cubicBezTo>
                    <a:pt x="1826" y="539"/>
                    <a:pt x="1047" y="919"/>
                    <a:pt x="0" y="1168"/>
                  </a:cubicBezTo>
                  <a:lnTo>
                    <a:pt x="24" y="1274"/>
                  </a:lnTo>
                  <a:cubicBezTo>
                    <a:pt x="1096" y="1019"/>
                    <a:pt x="1888" y="630"/>
                    <a:pt x="2451" y="82"/>
                  </a:cubicBezTo>
                  <a:lnTo>
                    <a:pt x="23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7669776" y="2017552"/>
              <a:ext cx="83631" cy="38583"/>
            </a:xfrm>
            <a:custGeom>
              <a:avLst/>
              <a:gdLst/>
              <a:ahLst/>
              <a:cxnLst/>
              <a:rect l="l" t="t" r="r" b="b"/>
              <a:pathLst>
                <a:path w="2419" h="1116" extrusionOk="0">
                  <a:moveTo>
                    <a:pt x="2418" y="0"/>
                  </a:moveTo>
                  <a:lnTo>
                    <a:pt x="1" y="1116"/>
                  </a:lnTo>
                  <a:cubicBezTo>
                    <a:pt x="857" y="967"/>
                    <a:pt x="1707" y="496"/>
                    <a:pt x="2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669464" y="2016065"/>
              <a:ext cx="85083" cy="42075"/>
            </a:xfrm>
            <a:custGeom>
              <a:avLst/>
              <a:gdLst/>
              <a:ahLst/>
              <a:cxnLst/>
              <a:rect l="l" t="t" r="r" b="b"/>
              <a:pathLst>
                <a:path w="2461" h="1217" extrusionOk="0">
                  <a:moveTo>
                    <a:pt x="2399" y="1"/>
                  </a:moveTo>
                  <a:cubicBezTo>
                    <a:pt x="1514" y="611"/>
                    <a:pt x="707" y="981"/>
                    <a:pt x="1" y="1106"/>
                  </a:cubicBezTo>
                  <a:lnTo>
                    <a:pt x="19" y="1216"/>
                  </a:lnTo>
                  <a:cubicBezTo>
                    <a:pt x="740" y="1087"/>
                    <a:pt x="1562" y="707"/>
                    <a:pt x="2461" y="87"/>
                  </a:cubicBezTo>
                  <a:lnTo>
                    <a:pt x="23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6406530" y="1762855"/>
              <a:ext cx="73709" cy="21470"/>
            </a:xfrm>
            <a:custGeom>
              <a:avLst/>
              <a:gdLst/>
              <a:ahLst/>
              <a:cxnLst/>
              <a:rect l="l" t="t" r="r" b="b"/>
              <a:pathLst>
                <a:path w="2132" h="621" extrusionOk="0">
                  <a:moveTo>
                    <a:pt x="55" y="0"/>
                  </a:moveTo>
                  <a:cubicBezTo>
                    <a:pt x="31" y="0"/>
                    <a:pt x="0" y="13"/>
                    <a:pt x="16" y="30"/>
                  </a:cubicBezTo>
                  <a:lnTo>
                    <a:pt x="692" y="218"/>
                  </a:lnTo>
                  <a:lnTo>
                    <a:pt x="692" y="218"/>
                  </a:lnTo>
                  <a:cubicBezTo>
                    <a:pt x="484" y="140"/>
                    <a:pt x="276" y="63"/>
                    <a:pt x="65" y="1"/>
                  </a:cubicBezTo>
                  <a:cubicBezTo>
                    <a:pt x="62" y="0"/>
                    <a:pt x="58" y="0"/>
                    <a:pt x="55" y="0"/>
                  </a:cubicBezTo>
                  <a:close/>
                  <a:moveTo>
                    <a:pt x="692" y="218"/>
                  </a:moveTo>
                  <a:cubicBezTo>
                    <a:pt x="1163" y="397"/>
                    <a:pt x="1631" y="584"/>
                    <a:pt x="2132" y="620"/>
                  </a:cubicBezTo>
                  <a:lnTo>
                    <a:pt x="692" y="21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6405459" y="1761023"/>
              <a:ext cx="74953" cy="25134"/>
            </a:xfrm>
            <a:custGeom>
              <a:avLst/>
              <a:gdLst/>
              <a:ahLst/>
              <a:cxnLst/>
              <a:rect l="l" t="t" r="r" b="b"/>
              <a:pathLst>
                <a:path w="2168" h="727" extrusionOk="0">
                  <a:moveTo>
                    <a:pt x="78" y="0"/>
                  </a:moveTo>
                  <a:cubicBezTo>
                    <a:pt x="46" y="0"/>
                    <a:pt x="14" y="14"/>
                    <a:pt x="0" y="39"/>
                  </a:cubicBezTo>
                  <a:lnTo>
                    <a:pt x="5" y="121"/>
                  </a:lnTo>
                  <a:lnTo>
                    <a:pt x="58" y="74"/>
                  </a:lnTo>
                  <a:lnTo>
                    <a:pt x="96" y="83"/>
                  </a:lnTo>
                  <a:cubicBezTo>
                    <a:pt x="91" y="97"/>
                    <a:pt x="82" y="107"/>
                    <a:pt x="76" y="107"/>
                  </a:cubicBezTo>
                  <a:cubicBezTo>
                    <a:pt x="317" y="179"/>
                    <a:pt x="557" y="265"/>
                    <a:pt x="793" y="356"/>
                  </a:cubicBezTo>
                  <a:cubicBezTo>
                    <a:pt x="1230" y="520"/>
                    <a:pt x="1682" y="693"/>
                    <a:pt x="2158" y="726"/>
                  </a:cubicBezTo>
                  <a:lnTo>
                    <a:pt x="2167" y="616"/>
                  </a:lnTo>
                  <a:cubicBezTo>
                    <a:pt x="1706" y="582"/>
                    <a:pt x="1258" y="414"/>
                    <a:pt x="832" y="251"/>
                  </a:cubicBezTo>
                  <a:cubicBezTo>
                    <a:pt x="595" y="165"/>
                    <a:pt x="351" y="74"/>
                    <a:pt x="111" y="6"/>
                  </a:cubicBezTo>
                  <a:cubicBezTo>
                    <a:pt x="101" y="2"/>
                    <a:pt x="90"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6400930" y="1796598"/>
              <a:ext cx="76163" cy="18185"/>
            </a:xfrm>
            <a:custGeom>
              <a:avLst/>
              <a:gdLst/>
              <a:ahLst/>
              <a:cxnLst/>
              <a:rect l="l" t="t" r="r" b="b"/>
              <a:pathLst>
                <a:path w="2203" h="526" extrusionOk="0">
                  <a:moveTo>
                    <a:pt x="1" y="1"/>
                  </a:moveTo>
                  <a:cubicBezTo>
                    <a:pt x="651" y="343"/>
                    <a:pt x="1384" y="525"/>
                    <a:pt x="2121" y="525"/>
                  </a:cubicBezTo>
                  <a:cubicBezTo>
                    <a:pt x="2148" y="525"/>
                    <a:pt x="2176" y="525"/>
                    <a:pt x="2203" y="524"/>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6400100" y="1794938"/>
              <a:ext cx="76993" cy="21642"/>
            </a:xfrm>
            <a:custGeom>
              <a:avLst/>
              <a:gdLst/>
              <a:ahLst/>
              <a:cxnLst/>
              <a:rect l="l" t="t" r="r" b="b"/>
              <a:pathLst>
                <a:path w="2227" h="626" extrusionOk="0">
                  <a:moveTo>
                    <a:pt x="49" y="0"/>
                  </a:moveTo>
                  <a:lnTo>
                    <a:pt x="1" y="96"/>
                  </a:lnTo>
                  <a:cubicBezTo>
                    <a:pt x="655" y="442"/>
                    <a:pt x="1390" y="625"/>
                    <a:pt x="2134" y="625"/>
                  </a:cubicBezTo>
                  <a:lnTo>
                    <a:pt x="2227" y="625"/>
                  </a:lnTo>
                  <a:lnTo>
                    <a:pt x="2227" y="519"/>
                  </a:lnTo>
                  <a:cubicBezTo>
                    <a:pt x="2197" y="520"/>
                    <a:pt x="2168" y="520"/>
                    <a:pt x="2139" y="520"/>
                  </a:cubicBezTo>
                  <a:cubicBezTo>
                    <a:pt x="1413" y="520"/>
                    <a:pt x="691" y="342"/>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6398613" y="1777998"/>
              <a:ext cx="75817" cy="21262"/>
            </a:xfrm>
            <a:custGeom>
              <a:avLst/>
              <a:gdLst/>
              <a:ahLst/>
              <a:cxnLst/>
              <a:rect l="l" t="t" r="r" b="b"/>
              <a:pathLst>
                <a:path w="2193" h="615" extrusionOk="0">
                  <a:moveTo>
                    <a:pt x="1" y="0"/>
                  </a:moveTo>
                  <a:lnTo>
                    <a:pt x="1" y="0"/>
                  </a:lnTo>
                  <a:cubicBezTo>
                    <a:pt x="702" y="298"/>
                    <a:pt x="1438" y="510"/>
                    <a:pt x="2192" y="615"/>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6397956" y="1776304"/>
              <a:ext cx="76613" cy="24961"/>
            </a:xfrm>
            <a:custGeom>
              <a:avLst/>
              <a:gdLst/>
              <a:ahLst/>
              <a:cxnLst/>
              <a:rect l="l" t="t" r="r" b="b"/>
              <a:pathLst>
                <a:path w="2216" h="722" extrusionOk="0">
                  <a:moveTo>
                    <a:pt x="44" y="1"/>
                  </a:moveTo>
                  <a:lnTo>
                    <a:pt x="0" y="98"/>
                  </a:lnTo>
                  <a:cubicBezTo>
                    <a:pt x="703" y="400"/>
                    <a:pt x="1442" y="612"/>
                    <a:pt x="2202" y="722"/>
                  </a:cubicBezTo>
                  <a:lnTo>
                    <a:pt x="2216" y="612"/>
                  </a:lnTo>
                  <a:cubicBezTo>
                    <a:pt x="1471" y="506"/>
                    <a:pt x="736" y="299"/>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7012172" y="2473461"/>
              <a:ext cx="53553" cy="321524"/>
            </a:xfrm>
            <a:custGeom>
              <a:avLst/>
              <a:gdLst/>
              <a:ahLst/>
              <a:cxnLst/>
              <a:rect l="l" t="t" r="r" b="b"/>
              <a:pathLst>
                <a:path w="1549" h="9300" extrusionOk="0">
                  <a:moveTo>
                    <a:pt x="83" y="1"/>
                  </a:moveTo>
                  <a:lnTo>
                    <a:pt x="1" y="72"/>
                  </a:lnTo>
                  <a:cubicBezTo>
                    <a:pt x="295" y="418"/>
                    <a:pt x="376" y="919"/>
                    <a:pt x="439" y="1317"/>
                  </a:cubicBezTo>
                  <a:cubicBezTo>
                    <a:pt x="539" y="1937"/>
                    <a:pt x="741" y="3648"/>
                    <a:pt x="938" y="5306"/>
                  </a:cubicBezTo>
                  <a:cubicBezTo>
                    <a:pt x="1136" y="6964"/>
                    <a:pt x="1342" y="8680"/>
                    <a:pt x="1442" y="9299"/>
                  </a:cubicBezTo>
                  <a:lnTo>
                    <a:pt x="1549" y="9281"/>
                  </a:lnTo>
                  <a:cubicBezTo>
                    <a:pt x="1448" y="8665"/>
                    <a:pt x="1246" y="6954"/>
                    <a:pt x="1049" y="5296"/>
                  </a:cubicBezTo>
                  <a:cubicBezTo>
                    <a:pt x="852" y="3634"/>
                    <a:pt x="645" y="1918"/>
                    <a:pt x="549" y="1303"/>
                  </a:cubicBezTo>
                  <a:cubicBezTo>
                    <a:pt x="482" y="884"/>
                    <a:pt x="395" y="37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7186313" y="2404835"/>
              <a:ext cx="55178" cy="54210"/>
            </a:xfrm>
            <a:custGeom>
              <a:avLst/>
              <a:gdLst/>
              <a:ahLst/>
              <a:cxnLst/>
              <a:rect l="l" t="t" r="r" b="b"/>
              <a:pathLst>
                <a:path w="1596" h="1568" extrusionOk="0">
                  <a:moveTo>
                    <a:pt x="102" y="1"/>
                  </a:moveTo>
                  <a:lnTo>
                    <a:pt x="0" y="34"/>
                  </a:lnTo>
                  <a:cubicBezTo>
                    <a:pt x="164" y="487"/>
                    <a:pt x="337" y="799"/>
                    <a:pt x="563" y="1048"/>
                  </a:cubicBezTo>
                  <a:cubicBezTo>
                    <a:pt x="852" y="1370"/>
                    <a:pt x="1226" y="1558"/>
                    <a:pt x="1596" y="1567"/>
                  </a:cubicBezTo>
                  <a:lnTo>
                    <a:pt x="1596" y="1462"/>
                  </a:lnTo>
                  <a:cubicBezTo>
                    <a:pt x="1260" y="1452"/>
                    <a:pt x="914" y="1274"/>
                    <a:pt x="644" y="977"/>
                  </a:cubicBezTo>
                  <a:cubicBezTo>
                    <a:pt x="428" y="736"/>
                    <a:pt x="265" y="438"/>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7282321" y="2114908"/>
              <a:ext cx="32636" cy="41902"/>
            </a:xfrm>
            <a:custGeom>
              <a:avLst/>
              <a:gdLst/>
              <a:ahLst/>
              <a:cxnLst/>
              <a:rect l="l" t="t" r="r" b="b"/>
              <a:pathLst>
                <a:path w="944" h="1212" extrusionOk="0">
                  <a:moveTo>
                    <a:pt x="794" y="1"/>
                  </a:moveTo>
                  <a:cubicBezTo>
                    <a:pt x="727" y="145"/>
                    <a:pt x="606" y="260"/>
                    <a:pt x="482" y="376"/>
                  </a:cubicBezTo>
                  <a:cubicBezTo>
                    <a:pt x="433" y="420"/>
                    <a:pt x="391" y="462"/>
                    <a:pt x="347" y="506"/>
                  </a:cubicBezTo>
                  <a:cubicBezTo>
                    <a:pt x="213" y="640"/>
                    <a:pt x="1" y="914"/>
                    <a:pt x="87" y="1212"/>
                  </a:cubicBezTo>
                  <a:lnTo>
                    <a:pt x="242" y="1164"/>
                  </a:lnTo>
                  <a:cubicBezTo>
                    <a:pt x="179" y="939"/>
                    <a:pt x="376" y="708"/>
                    <a:pt x="462" y="616"/>
                  </a:cubicBezTo>
                  <a:cubicBezTo>
                    <a:pt x="506" y="578"/>
                    <a:pt x="549" y="535"/>
                    <a:pt x="592" y="496"/>
                  </a:cubicBezTo>
                  <a:cubicBezTo>
                    <a:pt x="727" y="371"/>
                    <a:pt x="861" y="241"/>
                    <a:pt x="943" y="68"/>
                  </a:cubicBezTo>
                  <a:lnTo>
                    <a:pt x="7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6987107" y="1743425"/>
              <a:ext cx="35" cy="35"/>
            </a:xfrm>
            <a:custGeom>
              <a:avLst/>
              <a:gdLst/>
              <a:ahLst/>
              <a:cxnLst/>
              <a:rect l="l" t="t" r="r" b="b"/>
              <a:pathLst>
                <a:path w="1" h="1" fill="none" extrusionOk="0">
                  <a:moveTo>
                    <a:pt x="0" y="0"/>
                  </a:moveTo>
                  <a:lnTo>
                    <a:pt x="0" y="0"/>
                  </a:lnTo>
                  <a:close/>
                </a:path>
              </a:pathLst>
            </a:custGeom>
            <a:solidFill>
              <a:schemeClr val="dk1"/>
            </a:solidFill>
            <a:ln w="375" cap="flat" cmpd="sng">
              <a:solidFill>
                <a:srgbClr val="222540"/>
              </a:solidFill>
              <a:prstDash val="solid"/>
              <a:miter lim="1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7185034" y="3610384"/>
              <a:ext cx="282596" cy="210063"/>
            </a:xfrm>
            <a:custGeom>
              <a:avLst/>
              <a:gdLst/>
              <a:ahLst/>
              <a:cxnLst/>
              <a:rect l="l" t="t" r="r" b="b"/>
              <a:pathLst>
                <a:path w="8174" h="6076" extrusionOk="0">
                  <a:moveTo>
                    <a:pt x="6953" y="0"/>
                  </a:moveTo>
                  <a:cubicBezTo>
                    <a:pt x="6323" y="582"/>
                    <a:pt x="5473" y="904"/>
                    <a:pt x="4613" y="1111"/>
                  </a:cubicBezTo>
                  <a:cubicBezTo>
                    <a:pt x="4602" y="1140"/>
                    <a:pt x="4593" y="1173"/>
                    <a:pt x="4584" y="1211"/>
                  </a:cubicBezTo>
                  <a:cubicBezTo>
                    <a:pt x="4358" y="2005"/>
                    <a:pt x="3690" y="2509"/>
                    <a:pt x="3094" y="3038"/>
                  </a:cubicBezTo>
                  <a:cubicBezTo>
                    <a:pt x="2273" y="3768"/>
                    <a:pt x="1408" y="4451"/>
                    <a:pt x="571" y="5166"/>
                  </a:cubicBezTo>
                  <a:cubicBezTo>
                    <a:pt x="446" y="5277"/>
                    <a:pt x="317" y="5388"/>
                    <a:pt x="235" y="5532"/>
                  </a:cubicBezTo>
                  <a:cubicBezTo>
                    <a:pt x="0" y="5960"/>
                    <a:pt x="337" y="6076"/>
                    <a:pt x="738" y="6076"/>
                  </a:cubicBezTo>
                  <a:cubicBezTo>
                    <a:pt x="1054" y="6076"/>
                    <a:pt x="1411" y="6004"/>
                    <a:pt x="1561" y="5955"/>
                  </a:cubicBezTo>
                  <a:cubicBezTo>
                    <a:pt x="2244" y="5743"/>
                    <a:pt x="2930" y="5363"/>
                    <a:pt x="3608" y="5104"/>
                  </a:cubicBezTo>
                  <a:cubicBezTo>
                    <a:pt x="4353" y="4815"/>
                    <a:pt x="5108" y="4566"/>
                    <a:pt x="5857" y="4296"/>
                  </a:cubicBezTo>
                  <a:cubicBezTo>
                    <a:pt x="6583" y="4032"/>
                    <a:pt x="7284" y="3715"/>
                    <a:pt x="8011" y="3456"/>
                  </a:cubicBezTo>
                  <a:cubicBezTo>
                    <a:pt x="8029" y="3451"/>
                    <a:pt x="8044" y="3446"/>
                    <a:pt x="8058" y="3436"/>
                  </a:cubicBezTo>
                  <a:cubicBezTo>
                    <a:pt x="8091" y="3427"/>
                    <a:pt x="8131" y="3413"/>
                    <a:pt x="8149" y="3384"/>
                  </a:cubicBezTo>
                  <a:cubicBezTo>
                    <a:pt x="8173" y="3350"/>
                    <a:pt x="8164" y="3302"/>
                    <a:pt x="8155" y="3258"/>
                  </a:cubicBezTo>
                  <a:cubicBezTo>
                    <a:pt x="7885" y="2129"/>
                    <a:pt x="7424" y="1058"/>
                    <a:pt x="6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7152744" y="2002132"/>
              <a:ext cx="21815" cy="282146"/>
            </a:xfrm>
            <a:custGeom>
              <a:avLst/>
              <a:gdLst/>
              <a:ahLst/>
              <a:cxnLst/>
              <a:rect l="l" t="t" r="r" b="b"/>
              <a:pathLst>
                <a:path w="631" h="8161" extrusionOk="0">
                  <a:moveTo>
                    <a:pt x="279" y="0"/>
                  </a:moveTo>
                  <a:cubicBezTo>
                    <a:pt x="126" y="1744"/>
                    <a:pt x="68" y="4090"/>
                    <a:pt x="25" y="5969"/>
                  </a:cubicBezTo>
                  <a:lnTo>
                    <a:pt x="15" y="6406"/>
                  </a:lnTo>
                  <a:cubicBezTo>
                    <a:pt x="0" y="7064"/>
                    <a:pt x="53" y="7781"/>
                    <a:pt x="568" y="8160"/>
                  </a:cubicBezTo>
                  <a:lnTo>
                    <a:pt x="630" y="8074"/>
                  </a:lnTo>
                  <a:cubicBezTo>
                    <a:pt x="155" y="7723"/>
                    <a:pt x="106" y="7036"/>
                    <a:pt x="121" y="6410"/>
                  </a:cubicBezTo>
                  <a:lnTo>
                    <a:pt x="135" y="5973"/>
                  </a:lnTo>
                  <a:cubicBezTo>
                    <a:pt x="179" y="4090"/>
                    <a:pt x="237" y="1754"/>
                    <a:pt x="390" y="9"/>
                  </a:cubicBezTo>
                  <a:lnTo>
                    <a:pt x="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6859015" y="1960576"/>
              <a:ext cx="12826" cy="188282"/>
            </a:xfrm>
            <a:custGeom>
              <a:avLst/>
              <a:gdLst/>
              <a:ahLst/>
              <a:cxnLst/>
              <a:rect l="l" t="t" r="r" b="b"/>
              <a:pathLst>
                <a:path w="371" h="5446" extrusionOk="0">
                  <a:moveTo>
                    <a:pt x="260" y="0"/>
                  </a:moveTo>
                  <a:lnTo>
                    <a:pt x="1" y="5441"/>
                  </a:lnTo>
                  <a:lnTo>
                    <a:pt x="111" y="5445"/>
                  </a:lnTo>
                  <a:lnTo>
                    <a:pt x="371" y="5"/>
                  </a:lnTo>
                  <a:lnTo>
                    <a:pt x="2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6776767" y="3013625"/>
              <a:ext cx="27762" cy="34711"/>
            </a:xfrm>
            <a:custGeom>
              <a:avLst/>
              <a:gdLst/>
              <a:ahLst/>
              <a:cxnLst/>
              <a:rect l="l" t="t" r="r" b="b"/>
              <a:pathLst>
                <a:path w="803" h="1004" extrusionOk="0">
                  <a:moveTo>
                    <a:pt x="44" y="0"/>
                  </a:moveTo>
                  <a:lnTo>
                    <a:pt x="44" y="0"/>
                  </a:lnTo>
                  <a:cubicBezTo>
                    <a:pt x="0" y="456"/>
                    <a:pt x="332" y="903"/>
                    <a:pt x="779" y="1004"/>
                  </a:cubicBezTo>
                  <a:lnTo>
                    <a:pt x="803" y="899"/>
                  </a:lnTo>
                  <a:cubicBezTo>
                    <a:pt x="414" y="812"/>
                    <a:pt x="116" y="408"/>
                    <a:pt x="149" y="9"/>
                  </a:cubicBezTo>
                  <a:lnTo>
                    <a:pt x="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7140781" y="3028353"/>
              <a:ext cx="45394" cy="8367"/>
            </a:xfrm>
            <a:custGeom>
              <a:avLst/>
              <a:gdLst/>
              <a:ahLst/>
              <a:cxnLst/>
              <a:rect l="l" t="t" r="r" b="b"/>
              <a:pathLst>
                <a:path w="1313" h="242" extrusionOk="0">
                  <a:moveTo>
                    <a:pt x="1284" y="1"/>
                  </a:moveTo>
                  <a:cubicBezTo>
                    <a:pt x="996" y="86"/>
                    <a:pt x="691" y="130"/>
                    <a:pt x="388" y="130"/>
                  </a:cubicBezTo>
                  <a:cubicBezTo>
                    <a:pt x="262" y="130"/>
                    <a:pt x="135" y="123"/>
                    <a:pt x="11" y="107"/>
                  </a:cubicBezTo>
                  <a:lnTo>
                    <a:pt x="0" y="218"/>
                  </a:lnTo>
                  <a:cubicBezTo>
                    <a:pt x="126" y="232"/>
                    <a:pt x="251" y="242"/>
                    <a:pt x="381" y="242"/>
                  </a:cubicBezTo>
                  <a:cubicBezTo>
                    <a:pt x="698" y="242"/>
                    <a:pt x="1015" y="194"/>
                    <a:pt x="1313" y="107"/>
                  </a:cubicBezTo>
                  <a:lnTo>
                    <a:pt x="12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6696697" y="3513511"/>
              <a:ext cx="355751" cy="23820"/>
            </a:xfrm>
            <a:custGeom>
              <a:avLst/>
              <a:gdLst/>
              <a:ahLst/>
              <a:cxnLst/>
              <a:rect l="l" t="t" r="r" b="b"/>
              <a:pathLst>
                <a:path w="10290" h="689" extrusionOk="0">
                  <a:moveTo>
                    <a:pt x="10250" y="1"/>
                  </a:moveTo>
                  <a:cubicBezTo>
                    <a:pt x="8382" y="171"/>
                    <a:pt x="6498" y="256"/>
                    <a:pt x="4615" y="256"/>
                  </a:cubicBezTo>
                  <a:cubicBezTo>
                    <a:pt x="3085" y="256"/>
                    <a:pt x="1555" y="199"/>
                    <a:pt x="34" y="87"/>
                  </a:cubicBezTo>
                  <a:lnTo>
                    <a:pt x="0" y="520"/>
                  </a:lnTo>
                  <a:cubicBezTo>
                    <a:pt x="1533" y="635"/>
                    <a:pt x="3071" y="688"/>
                    <a:pt x="4614" y="688"/>
                  </a:cubicBezTo>
                  <a:cubicBezTo>
                    <a:pt x="6508" y="688"/>
                    <a:pt x="8405" y="606"/>
                    <a:pt x="10289" y="433"/>
                  </a:cubicBezTo>
                  <a:lnTo>
                    <a:pt x="102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6669454" y="3460857"/>
              <a:ext cx="404083" cy="31599"/>
            </a:xfrm>
            <a:custGeom>
              <a:avLst/>
              <a:gdLst/>
              <a:ahLst/>
              <a:cxnLst/>
              <a:rect l="l" t="t" r="r" b="b"/>
              <a:pathLst>
                <a:path w="11688" h="914" extrusionOk="0">
                  <a:moveTo>
                    <a:pt x="11621" y="0"/>
                  </a:moveTo>
                  <a:cubicBezTo>
                    <a:pt x="9535" y="320"/>
                    <a:pt x="7431" y="479"/>
                    <a:pt x="5327" y="479"/>
                  </a:cubicBezTo>
                  <a:cubicBezTo>
                    <a:pt x="3566" y="479"/>
                    <a:pt x="1804" y="368"/>
                    <a:pt x="52" y="144"/>
                  </a:cubicBezTo>
                  <a:lnTo>
                    <a:pt x="1" y="572"/>
                  </a:lnTo>
                  <a:cubicBezTo>
                    <a:pt x="1769" y="798"/>
                    <a:pt x="3547" y="914"/>
                    <a:pt x="5324" y="914"/>
                  </a:cubicBezTo>
                  <a:cubicBezTo>
                    <a:pt x="7449" y="914"/>
                    <a:pt x="9578" y="750"/>
                    <a:pt x="11688" y="428"/>
                  </a:cubicBezTo>
                  <a:lnTo>
                    <a:pt x="116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7108387" y="3429638"/>
              <a:ext cx="408612" cy="117961"/>
            </a:xfrm>
            <a:custGeom>
              <a:avLst/>
              <a:gdLst/>
              <a:ahLst/>
              <a:cxnLst/>
              <a:rect l="l" t="t" r="r" b="b"/>
              <a:pathLst>
                <a:path w="11819" h="3412" extrusionOk="0">
                  <a:moveTo>
                    <a:pt x="11592" y="0"/>
                  </a:moveTo>
                  <a:cubicBezTo>
                    <a:pt x="8548" y="1874"/>
                    <a:pt x="4405" y="2979"/>
                    <a:pt x="429" y="2979"/>
                  </a:cubicBezTo>
                  <a:cubicBezTo>
                    <a:pt x="288" y="2979"/>
                    <a:pt x="146" y="2977"/>
                    <a:pt x="5" y="2975"/>
                  </a:cubicBezTo>
                  <a:lnTo>
                    <a:pt x="1" y="3412"/>
                  </a:lnTo>
                  <a:lnTo>
                    <a:pt x="395" y="3412"/>
                  </a:lnTo>
                  <a:cubicBezTo>
                    <a:pt x="4461" y="3412"/>
                    <a:pt x="8704" y="2287"/>
                    <a:pt x="11818" y="370"/>
                  </a:cubicBezTo>
                  <a:lnTo>
                    <a:pt x="11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7120522" y="3414149"/>
              <a:ext cx="359070" cy="83458"/>
            </a:xfrm>
            <a:custGeom>
              <a:avLst/>
              <a:gdLst/>
              <a:ahLst/>
              <a:cxnLst/>
              <a:rect l="l" t="t" r="r" b="b"/>
              <a:pathLst>
                <a:path w="10386" h="2414" extrusionOk="0">
                  <a:moveTo>
                    <a:pt x="10203" y="1"/>
                  </a:moveTo>
                  <a:cubicBezTo>
                    <a:pt x="7526" y="1231"/>
                    <a:pt x="2935" y="1977"/>
                    <a:pt x="137" y="1977"/>
                  </a:cubicBezTo>
                  <a:cubicBezTo>
                    <a:pt x="93" y="1977"/>
                    <a:pt x="49" y="1977"/>
                    <a:pt x="5" y="1976"/>
                  </a:cubicBezTo>
                  <a:lnTo>
                    <a:pt x="0" y="2409"/>
                  </a:lnTo>
                  <a:cubicBezTo>
                    <a:pt x="44" y="2413"/>
                    <a:pt x="87" y="2413"/>
                    <a:pt x="131" y="2413"/>
                  </a:cubicBezTo>
                  <a:cubicBezTo>
                    <a:pt x="2975" y="2413"/>
                    <a:pt x="7646" y="1650"/>
                    <a:pt x="10385" y="395"/>
                  </a:cubicBezTo>
                  <a:lnTo>
                    <a:pt x="10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6741884" y="2146646"/>
              <a:ext cx="21470" cy="8332"/>
            </a:xfrm>
            <a:custGeom>
              <a:avLst/>
              <a:gdLst/>
              <a:ahLst/>
              <a:cxnLst/>
              <a:rect l="l" t="t" r="r" b="b"/>
              <a:pathLst>
                <a:path w="621" h="241" extrusionOk="0">
                  <a:moveTo>
                    <a:pt x="82" y="1"/>
                  </a:moveTo>
                  <a:lnTo>
                    <a:pt x="0" y="73"/>
                  </a:lnTo>
                  <a:cubicBezTo>
                    <a:pt x="91" y="183"/>
                    <a:pt x="231" y="241"/>
                    <a:pt x="370" y="241"/>
                  </a:cubicBezTo>
                  <a:cubicBezTo>
                    <a:pt x="457" y="241"/>
                    <a:pt x="543" y="217"/>
                    <a:pt x="621" y="174"/>
                  </a:cubicBezTo>
                  <a:lnTo>
                    <a:pt x="563" y="78"/>
                  </a:lnTo>
                  <a:cubicBezTo>
                    <a:pt x="506" y="115"/>
                    <a:pt x="439" y="133"/>
                    <a:pt x="371" y="133"/>
                  </a:cubicBezTo>
                  <a:cubicBezTo>
                    <a:pt x="263" y="133"/>
                    <a:pt x="153" y="87"/>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5"/>
            <p:cNvGrpSpPr/>
            <p:nvPr/>
          </p:nvGrpSpPr>
          <p:grpSpPr>
            <a:xfrm>
              <a:off x="6411772" y="2479139"/>
              <a:ext cx="204220" cy="124634"/>
              <a:chOff x="7188997" y="2159388"/>
              <a:chExt cx="204220" cy="124634"/>
            </a:xfrm>
          </p:grpSpPr>
          <p:sp>
            <p:nvSpPr>
              <p:cNvPr id="138" name="Google Shape;138;p15"/>
              <p:cNvSpPr/>
              <p:nvPr/>
            </p:nvSpPr>
            <p:spPr>
              <a:xfrm>
                <a:off x="7311764" y="2175222"/>
                <a:ext cx="81453" cy="92516"/>
              </a:xfrm>
              <a:custGeom>
                <a:avLst/>
                <a:gdLst/>
                <a:ahLst/>
                <a:cxnLst/>
                <a:rect l="l" t="t" r="r" b="b"/>
                <a:pathLst>
                  <a:path w="2356" h="2676" extrusionOk="0">
                    <a:moveTo>
                      <a:pt x="823" y="0"/>
                    </a:moveTo>
                    <a:cubicBezTo>
                      <a:pt x="563" y="0"/>
                      <a:pt x="290" y="52"/>
                      <a:pt x="25" y="148"/>
                    </a:cubicBezTo>
                    <a:lnTo>
                      <a:pt x="198" y="518"/>
                    </a:lnTo>
                    <a:cubicBezTo>
                      <a:pt x="409" y="440"/>
                      <a:pt x="620" y="398"/>
                      <a:pt x="820" y="398"/>
                    </a:cubicBezTo>
                    <a:cubicBezTo>
                      <a:pt x="888" y="398"/>
                      <a:pt x="955" y="403"/>
                      <a:pt x="1020" y="413"/>
                    </a:cubicBezTo>
                    <a:cubicBezTo>
                      <a:pt x="1293" y="447"/>
                      <a:pt x="1535" y="571"/>
                      <a:pt x="1679" y="749"/>
                    </a:cubicBezTo>
                    <a:cubicBezTo>
                      <a:pt x="1841" y="951"/>
                      <a:pt x="1885" y="1234"/>
                      <a:pt x="1788" y="1498"/>
                    </a:cubicBezTo>
                    <a:cubicBezTo>
                      <a:pt x="1568" y="2123"/>
                      <a:pt x="967" y="2258"/>
                      <a:pt x="1" y="2282"/>
                    </a:cubicBezTo>
                    <a:lnTo>
                      <a:pt x="16" y="2676"/>
                    </a:lnTo>
                    <a:cubicBezTo>
                      <a:pt x="659" y="2662"/>
                      <a:pt x="1856" y="2633"/>
                      <a:pt x="2216" y="1614"/>
                    </a:cubicBezTo>
                    <a:cubicBezTo>
                      <a:pt x="2356" y="1234"/>
                      <a:pt x="2289" y="826"/>
                      <a:pt x="2048" y="518"/>
                    </a:cubicBezTo>
                    <a:cubicBezTo>
                      <a:pt x="1832" y="254"/>
                      <a:pt x="1481" y="72"/>
                      <a:pt x="1087" y="19"/>
                    </a:cubicBezTo>
                    <a:cubicBezTo>
                      <a:pt x="1001" y="6"/>
                      <a:pt x="913"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7188997" y="2159388"/>
                <a:ext cx="157893" cy="124634"/>
              </a:xfrm>
              <a:custGeom>
                <a:avLst/>
                <a:gdLst/>
                <a:ahLst/>
                <a:cxnLst/>
                <a:rect l="l" t="t" r="r" b="b"/>
                <a:pathLst>
                  <a:path w="4567" h="3605" extrusionOk="0">
                    <a:moveTo>
                      <a:pt x="0" y="0"/>
                    </a:moveTo>
                    <a:lnTo>
                      <a:pt x="102" y="1909"/>
                    </a:lnTo>
                    <a:cubicBezTo>
                      <a:pt x="145" y="2668"/>
                      <a:pt x="654" y="3307"/>
                      <a:pt x="1375" y="3605"/>
                    </a:cubicBezTo>
                    <a:lnTo>
                      <a:pt x="3192" y="3605"/>
                    </a:lnTo>
                    <a:cubicBezTo>
                      <a:pt x="3913" y="3307"/>
                      <a:pt x="4422" y="2668"/>
                      <a:pt x="4465" y="1909"/>
                    </a:cubicBezTo>
                    <a:lnTo>
                      <a:pt x="45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7301980" y="2191782"/>
                <a:ext cx="23440" cy="67313"/>
              </a:xfrm>
              <a:custGeom>
                <a:avLst/>
                <a:gdLst/>
                <a:ahLst/>
                <a:cxnLst/>
                <a:rect l="l" t="t" r="r" b="b"/>
                <a:pathLst>
                  <a:path w="678" h="1947" extrusionOk="0">
                    <a:moveTo>
                      <a:pt x="567" y="1"/>
                    </a:moveTo>
                    <a:cubicBezTo>
                      <a:pt x="563" y="92"/>
                      <a:pt x="563" y="188"/>
                      <a:pt x="567" y="280"/>
                    </a:cubicBezTo>
                    <a:cubicBezTo>
                      <a:pt x="567" y="361"/>
                      <a:pt x="567" y="447"/>
                      <a:pt x="563" y="529"/>
                    </a:cubicBezTo>
                    <a:cubicBezTo>
                      <a:pt x="543" y="1024"/>
                      <a:pt x="337" y="1510"/>
                      <a:pt x="1" y="1871"/>
                    </a:cubicBezTo>
                    <a:lnTo>
                      <a:pt x="77" y="1947"/>
                    </a:lnTo>
                    <a:cubicBezTo>
                      <a:pt x="433" y="1567"/>
                      <a:pt x="649" y="1053"/>
                      <a:pt x="673" y="534"/>
                    </a:cubicBezTo>
                    <a:cubicBezTo>
                      <a:pt x="678" y="447"/>
                      <a:pt x="673" y="367"/>
                      <a:pt x="673" y="280"/>
                    </a:cubicBezTo>
                    <a:cubicBezTo>
                      <a:pt x="673" y="188"/>
                      <a:pt x="673" y="97"/>
                      <a:pt x="678" y="6"/>
                    </a:cubicBezTo>
                    <a:lnTo>
                      <a:pt x="5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15"/>
            <p:cNvGrpSpPr/>
            <p:nvPr/>
          </p:nvGrpSpPr>
          <p:grpSpPr>
            <a:xfrm>
              <a:off x="6075492" y="2600765"/>
              <a:ext cx="2035456" cy="1318077"/>
              <a:chOff x="6624117" y="2281014"/>
              <a:chExt cx="2035456" cy="1318077"/>
            </a:xfrm>
          </p:grpSpPr>
          <p:sp>
            <p:nvSpPr>
              <p:cNvPr id="142" name="Google Shape;142;p15"/>
              <p:cNvSpPr/>
              <p:nvPr/>
            </p:nvSpPr>
            <p:spPr>
              <a:xfrm>
                <a:off x="8563843" y="2314412"/>
                <a:ext cx="41245" cy="1284161"/>
              </a:xfrm>
              <a:custGeom>
                <a:avLst/>
                <a:gdLst/>
                <a:ahLst/>
                <a:cxnLst/>
                <a:rect l="l" t="t" r="r" b="b"/>
                <a:pathLst>
                  <a:path w="1193" h="37144" extrusionOk="0">
                    <a:moveTo>
                      <a:pt x="649" y="1"/>
                    </a:moveTo>
                    <a:lnTo>
                      <a:pt x="0" y="10"/>
                    </a:lnTo>
                    <a:lnTo>
                      <a:pt x="543" y="37143"/>
                    </a:lnTo>
                    <a:lnTo>
                      <a:pt x="1193" y="37138"/>
                    </a:lnTo>
                    <a:lnTo>
                      <a:pt x="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6671792" y="2314100"/>
                <a:ext cx="79275" cy="1284991"/>
              </a:xfrm>
              <a:custGeom>
                <a:avLst/>
                <a:gdLst/>
                <a:ahLst/>
                <a:cxnLst/>
                <a:rect l="l" t="t" r="r" b="b"/>
                <a:pathLst>
                  <a:path w="2293" h="37168" extrusionOk="0">
                    <a:moveTo>
                      <a:pt x="1644" y="0"/>
                    </a:moveTo>
                    <a:lnTo>
                      <a:pt x="0" y="37138"/>
                    </a:lnTo>
                    <a:lnTo>
                      <a:pt x="649" y="37167"/>
                    </a:lnTo>
                    <a:lnTo>
                      <a:pt x="2293" y="29"/>
                    </a:lnTo>
                    <a:lnTo>
                      <a:pt x="1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6624117" y="2281014"/>
                <a:ext cx="2035456" cy="47710"/>
              </a:xfrm>
              <a:custGeom>
                <a:avLst/>
                <a:gdLst/>
                <a:ahLst/>
                <a:cxnLst/>
                <a:rect l="l" t="t" r="r" b="b"/>
                <a:pathLst>
                  <a:path w="58875" h="1380" extrusionOk="0">
                    <a:moveTo>
                      <a:pt x="1" y="0"/>
                    </a:moveTo>
                    <a:lnTo>
                      <a:pt x="1" y="1379"/>
                    </a:lnTo>
                    <a:lnTo>
                      <a:pt x="58874" y="1379"/>
                    </a:lnTo>
                    <a:lnTo>
                      <a:pt x="588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15"/>
            <p:cNvGrpSpPr/>
            <p:nvPr/>
          </p:nvGrpSpPr>
          <p:grpSpPr>
            <a:xfrm>
              <a:off x="6828620" y="2383787"/>
              <a:ext cx="557101" cy="226969"/>
              <a:chOff x="7377245" y="2064036"/>
              <a:chExt cx="557101" cy="226969"/>
            </a:xfrm>
          </p:grpSpPr>
          <p:sp>
            <p:nvSpPr>
              <p:cNvPr id="146" name="Google Shape;146;p15"/>
              <p:cNvSpPr/>
              <p:nvPr/>
            </p:nvSpPr>
            <p:spPr>
              <a:xfrm>
                <a:off x="7377245" y="2266355"/>
                <a:ext cx="474369" cy="24650"/>
              </a:xfrm>
              <a:custGeom>
                <a:avLst/>
                <a:gdLst/>
                <a:ahLst/>
                <a:cxnLst/>
                <a:rect l="l" t="t" r="r" b="b"/>
                <a:pathLst>
                  <a:path w="13721" h="713" extrusionOk="0">
                    <a:moveTo>
                      <a:pt x="13607" y="0"/>
                    </a:moveTo>
                    <a:cubicBezTo>
                      <a:pt x="13543" y="0"/>
                      <a:pt x="13457" y="20"/>
                      <a:pt x="13366" y="20"/>
                    </a:cubicBezTo>
                    <a:lnTo>
                      <a:pt x="346" y="20"/>
                    </a:lnTo>
                    <a:cubicBezTo>
                      <a:pt x="160" y="20"/>
                      <a:pt x="0" y="175"/>
                      <a:pt x="0" y="366"/>
                    </a:cubicBezTo>
                    <a:cubicBezTo>
                      <a:pt x="0" y="554"/>
                      <a:pt x="160" y="712"/>
                      <a:pt x="346" y="712"/>
                    </a:cubicBezTo>
                    <a:lnTo>
                      <a:pt x="13322" y="708"/>
                    </a:lnTo>
                    <a:cubicBezTo>
                      <a:pt x="13514" y="708"/>
                      <a:pt x="13721" y="122"/>
                      <a:pt x="13721" y="122"/>
                    </a:cubicBezTo>
                    <a:cubicBezTo>
                      <a:pt x="13721" y="24"/>
                      <a:pt x="13676" y="0"/>
                      <a:pt x="136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7456001" y="2064036"/>
                <a:ext cx="478345" cy="215836"/>
              </a:xfrm>
              <a:custGeom>
                <a:avLst/>
                <a:gdLst/>
                <a:ahLst/>
                <a:cxnLst/>
                <a:rect l="l" t="t" r="r" b="b"/>
                <a:pathLst>
                  <a:path w="13836" h="6243" extrusionOk="0">
                    <a:moveTo>
                      <a:pt x="2726" y="1"/>
                    </a:moveTo>
                    <a:cubicBezTo>
                      <a:pt x="2605" y="1"/>
                      <a:pt x="2500" y="72"/>
                      <a:pt x="2456" y="183"/>
                    </a:cubicBezTo>
                    <a:lnTo>
                      <a:pt x="0" y="6243"/>
                    </a:lnTo>
                    <a:lnTo>
                      <a:pt x="11394" y="6243"/>
                    </a:lnTo>
                    <a:lnTo>
                      <a:pt x="13759" y="400"/>
                    </a:lnTo>
                    <a:cubicBezTo>
                      <a:pt x="13836" y="212"/>
                      <a:pt x="13696" y="1"/>
                      <a:pt x="134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7689262" y="2149604"/>
                <a:ext cx="44218" cy="34572"/>
              </a:xfrm>
              <a:custGeom>
                <a:avLst/>
                <a:gdLst/>
                <a:ahLst/>
                <a:cxnLst/>
                <a:rect l="l" t="t" r="r" b="b"/>
                <a:pathLst>
                  <a:path w="1279" h="1000" extrusionOk="0">
                    <a:moveTo>
                      <a:pt x="812" y="110"/>
                    </a:moveTo>
                    <a:cubicBezTo>
                      <a:pt x="947" y="110"/>
                      <a:pt x="1058" y="159"/>
                      <a:pt x="1111" y="236"/>
                    </a:cubicBezTo>
                    <a:cubicBezTo>
                      <a:pt x="1158" y="303"/>
                      <a:pt x="1163" y="389"/>
                      <a:pt x="1130" y="481"/>
                    </a:cubicBezTo>
                    <a:cubicBezTo>
                      <a:pt x="1043" y="711"/>
                      <a:pt x="745" y="895"/>
                      <a:pt x="466" y="895"/>
                    </a:cubicBezTo>
                    <a:cubicBezTo>
                      <a:pt x="333" y="895"/>
                      <a:pt x="222" y="846"/>
                      <a:pt x="169" y="764"/>
                    </a:cubicBezTo>
                    <a:cubicBezTo>
                      <a:pt x="120" y="697"/>
                      <a:pt x="116" y="615"/>
                      <a:pt x="149" y="520"/>
                    </a:cubicBezTo>
                    <a:cubicBezTo>
                      <a:pt x="236" y="294"/>
                      <a:pt x="534" y="110"/>
                      <a:pt x="812" y="110"/>
                    </a:cubicBezTo>
                    <a:close/>
                    <a:moveTo>
                      <a:pt x="812" y="1"/>
                    </a:moveTo>
                    <a:cubicBezTo>
                      <a:pt x="491" y="1"/>
                      <a:pt x="149" y="216"/>
                      <a:pt x="49" y="481"/>
                    </a:cubicBezTo>
                    <a:cubicBezTo>
                      <a:pt x="0" y="611"/>
                      <a:pt x="10" y="731"/>
                      <a:pt x="78" y="827"/>
                    </a:cubicBezTo>
                    <a:cubicBezTo>
                      <a:pt x="154" y="937"/>
                      <a:pt x="298" y="1000"/>
                      <a:pt x="466" y="1000"/>
                    </a:cubicBezTo>
                    <a:cubicBezTo>
                      <a:pt x="788" y="1000"/>
                      <a:pt x="1130" y="788"/>
                      <a:pt x="1231" y="520"/>
                    </a:cubicBezTo>
                    <a:cubicBezTo>
                      <a:pt x="1278" y="394"/>
                      <a:pt x="1269" y="274"/>
                      <a:pt x="1202" y="178"/>
                    </a:cubicBezTo>
                    <a:cubicBezTo>
                      <a:pt x="1125" y="68"/>
                      <a:pt x="981" y="1"/>
                      <a:pt x="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15"/>
            <p:cNvSpPr/>
            <p:nvPr/>
          </p:nvSpPr>
          <p:spPr>
            <a:xfrm>
              <a:off x="5959072" y="1012989"/>
              <a:ext cx="582900" cy="5829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8306695" y="2156440"/>
              <a:ext cx="362389" cy="364567"/>
            </a:xfrm>
            <a:custGeom>
              <a:avLst/>
              <a:gdLst/>
              <a:ahLst/>
              <a:cxnLst/>
              <a:rect l="l" t="t" r="r" b="b"/>
              <a:pathLst>
                <a:path w="10482" h="10545" extrusionOk="0">
                  <a:moveTo>
                    <a:pt x="1456" y="1"/>
                  </a:moveTo>
                  <a:lnTo>
                    <a:pt x="116" y="1491"/>
                  </a:lnTo>
                  <a:cubicBezTo>
                    <a:pt x="39" y="1616"/>
                    <a:pt x="1" y="1764"/>
                    <a:pt x="1" y="1913"/>
                  </a:cubicBezTo>
                  <a:lnTo>
                    <a:pt x="1" y="9713"/>
                  </a:lnTo>
                  <a:cubicBezTo>
                    <a:pt x="1" y="10170"/>
                    <a:pt x="376" y="10545"/>
                    <a:pt x="831" y="10545"/>
                  </a:cubicBezTo>
                  <a:lnTo>
                    <a:pt x="8219" y="10516"/>
                  </a:lnTo>
                  <a:cubicBezTo>
                    <a:pt x="8243" y="10518"/>
                    <a:pt x="8280" y="10520"/>
                    <a:pt x="8325" y="10520"/>
                  </a:cubicBezTo>
                  <a:cubicBezTo>
                    <a:pt x="8492" y="10520"/>
                    <a:pt x="8768" y="10493"/>
                    <a:pt x="8920" y="10338"/>
                  </a:cubicBezTo>
                  <a:cubicBezTo>
                    <a:pt x="9257" y="10002"/>
                    <a:pt x="10468" y="8666"/>
                    <a:pt x="10482" y="8651"/>
                  </a:cubicBezTo>
                  <a:lnTo>
                    <a:pt x="10400" y="8579"/>
                  </a:lnTo>
                  <a:cubicBezTo>
                    <a:pt x="10390" y="8589"/>
                    <a:pt x="9179" y="9924"/>
                    <a:pt x="8843" y="10261"/>
                  </a:cubicBezTo>
                  <a:cubicBezTo>
                    <a:pt x="8711" y="10393"/>
                    <a:pt x="8452" y="10412"/>
                    <a:pt x="8310" y="10412"/>
                  </a:cubicBezTo>
                  <a:cubicBezTo>
                    <a:pt x="8270" y="10412"/>
                    <a:pt x="8240" y="10411"/>
                    <a:pt x="8223" y="10410"/>
                  </a:cubicBezTo>
                  <a:lnTo>
                    <a:pt x="831" y="10434"/>
                  </a:lnTo>
                  <a:cubicBezTo>
                    <a:pt x="433" y="10434"/>
                    <a:pt x="110" y="10112"/>
                    <a:pt x="110" y="9713"/>
                  </a:cubicBezTo>
                  <a:lnTo>
                    <a:pt x="110" y="1913"/>
                  </a:lnTo>
                  <a:cubicBezTo>
                    <a:pt x="110" y="1784"/>
                    <a:pt x="145" y="1654"/>
                    <a:pt x="203" y="1553"/>
                  </a:cubicBezTo>
                  <a:lnTo>
                    <a:pt x="1538" y="74"/>
                  </a:lnTo>
                  <a:lnTo>
                    <a:pt x="14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8351882" y="2144996"/>
              <a:ext cx="319519" cy="327160"/>
            </a:xfrm>
            <a:custGeom>
              <a:avLst/>
              <a:gdLst/>
              <a:ahLst/>
              <a:cxnLst/>
              <a:rect l="l" t="t" r="r" b="b"/>
              <a:pathLst>
                <a:path w="9242" h="9463" extrusionOk="0">
                  <a:moveTo>
                    <a:pt x="8151" y="106"/>
                  </a:moveTo>
                  <a:cubicBezTo>
                    <a:pt x="8694" y="106"/>
                    <a:pt x="9136" y="549"/>
                    <a:pt x="9136" y="1091"/>
                  </a:cubicBezTo>
                  <a:lnTo>
                    <a:pt x="9136" y="8367"/>
                  </a:lnTo>
                  <a:cubicBezTo>
                    <a:pt x="9136" y="8910"/>
                    <a:pt x="8694" y="9352"/>
                    <a:pt x="8151" y="9352"/>
                  </a:cubicBezTo>
                  <a:lnTo>
                    <a:pt x="1092" y="9352"/>
                  </a:lnTo>
                  <a:cubicBezTo>
                    <a:pt x="549" y="9352"/>
                    <a:pt x="107" y="8910"/>
                    <a:pt x="107" y="8367"/>
                  </a:cubicBezTo>
                  <a:lnTo>
                    <a:pt x="107" y="1091"/>
                  </a:lnTo>
                  <a:cubicBezTo>
                    <a:pt x="107" y="549"/>
                    <a:pt x="549" y="106"/>
                    <a:pt x="1092" y="106"/>
                  </a:cubicBezTo>
                  <a:close/>
                  <a:moveTo>
                    <a:pt x="1092" y="1"/>
                  </a:moveTo>
                  <a:cubicBezTo>
                    <a:pt x="491" y="1"/>
                    <a:pt x="1" y="491"/>
                    <a:pt x="1" y="1091"/>
                  </a:cubicBezTo>
                  <a:lnTo>
                    <a:pt x="1" y="8367"/>
                  </a:lnTo>
                  <a:cubicBezTo>
                    <a:pt x="1" y="8973"/>
                    <a:pt x="491" y="9463"/>
                    <a:pt x="1092" y="9463"/>
                  </a:cubicBezTo>
                  <a:lnTo>
                    <a:pt x="8151" y="9463"/>
                  </a:lnTo>
                  <a:cubicBezTo>
                    <a:pt x="8751" y="9463"/>
                    <a:pt x="9241" y="8973"/>
                    <a:pt x="9241" y="8367"/>
                  </a:cubicBezTo>
                  <a:lnTo>
                    <a:pt x="9241" y="1091"/>
                  </a:lnTo>
                  <a:cubicBezTo>
                    <a:pt x="9241" y="491"/>
                    <a:pt x="8751" y="1"/>
                    <a:pt x="8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8314855" y="2459815"/>
              <a:ext cx="46362" cy="49231"/>
            </a:xfrm>
            <a:custGeom>
              <a:avLst/>
              <a:gdLst/>
              <a:ahLst/>
              <a:cxnLst/>
              <a:rect l="l" t="t" r="r" b="b"/>
              <a:pathLst>
                <a:path w="1341" h="1424" extrusionOk="0">
                  <a:moveTo>
                    <a:pt x="1340" y="1"/>
                  </a:moveTo>
                  <a:lnTo>
                    <a:pt x="0" y="14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8313472" y="2458501"/>
              <a:ext cx="49093" cy="51859"/>
            </a:xfrm>
            <a:custGeom>
              <a:avLst/>
              <a:gdLst/>
              <a:ahLst/>
              <a:cxnLst/>
              <a:rect l="l" t="t" r="r" b="b"/>
              <a:pathLst>
                <a:path w="1420" h="1500" extrusionOk="0">
                  <a:moveTo>
                    <a:pt x="1342" y="0"/>
                  </a:moveTo>
                  <a:lnTo>
                    <a:pt x="1" y="1423"/>
                  </a:lnTo>
                  <a:lnTo>
                    <a:pt x="78" y="1500"/>
                  </a:lnTo>
                  <a:lnTo>
                    <a:pt x="1420" y="78"/>
                  </a:lnTo>
                  <a:lnTo>
                    <a:pt x="13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8652110" y="2371309"/>
              <a:ext cx="5186" cy="51513"/>
            </a:xfrm>
            <a:custGeom>
              <a:avLst/>
              <a:gdLst/>
              <a:ahLst/>
              <a:cxnLst/>
              <a:rect l="l" t="t" r="r" b="b"/>
              <a:pathLst>
                <a:path w="150" h="1490" extrusionOk="0">
                  <a:moveTo>
                    <a:pt x="29" y="0"/>
                  </a:moveTo>
                  <a:cubicBezTo>
                    <a:pt x="38" y="490"/>
                    <a:pt x="29" y="990"/>
                    <a:pt x="0" y="1480"/>
                  </a:cubicBezTo>
                  <a:lnTo>
                    <a:pt x="106" y="1489"/>
                  </a:lnTo>
                  <a:cubicBezTo>
                    <a:pt x="135" y="994"/>
                    <a:pt x="149" y="495"/>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8649102" y="2434750"/>
              <a:ext cx="5704" cy="10337"/>
            </a:xfrm>
            <a:custGeom>
              <a:avLst/>
              <a:gdLst/>
              <a:ahLst/>
              <a:cxnLst/>
              <a:rect l="l" t="t" r="r" b="b"/>
              <a:pathLst>
                <a:path w="165" h="299" extrusionOk="0">
                  <a:moveTo>
                    <a:pt x="59" y="0"/>
                  </a:moveTo>
                  <a:lnTo>
                    <a:pt x="1" y="275"/>
                  </a:lnTo>
                  <a:lnTo>
                    <a:pt x="107" y="299"/>
                  </a:lnTo>
                  <a:lnTo>
                    <a:pt x="165" y="24"/>
                  </a:lnTo>
                  <a:lnTo>
                    <a:pt x="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8615048" y="2452520"/>
              <a:ext cx="22299" cy="5704"/>
            </a:xfrm>
            <a:custGeom>
              <a:avLst/>
              <a:gdLst/>
              <a:ahLst/>
              <a:cxnLst/>
              <a:rect l="l" t="t" r="r" b="b"/>
              <a:pathLst>
                <a:path w="645" h="165" extrusionOk="0">
                  <a:moveTo>
                    <a:pt x="635" y="0"/>
                  </a:moveTo>
                  <a:lnTo>
                    <a:pt x="1" y="54"/>
                  </a:lnTo>
                  <a:lnTo>
                    <a:pt x="10" y="164"/>
                  </a:lnTo>
                  <a:lnTo>
                    <a:pt x="644" y="107"/>
                  </a:lnTo>
                  <a:lnTo>
                    <a:pt x="6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8420992" y="2195645"/>
              <a:ext cx="180468" cy="222025"/>
            </a:xfrm>
            <a:custGeom>
              <a:avLst/>
              <a:gdLst/>
              <a:ahLst/>
              <a:cxnLst/>
              <a:rect l="l" t="t" r="r" b="b"/>
              <a:pathLst>
                <a:path w="5220" h="6422" extrusionOk="0">
                  <a:moveTo>
                    <a:pt x="2721" y="1"/>
                  </a:moveTo>
                  <a:lnTo>
                    <a:pt x="0" y="2447"/>
                  </a:lnTo>
                  <a:lnTo>
                    <a:pt x="1303" y="2447"/>
                  </a:lnTo>
                  <a:lnTo>
                    <a:pt x="1303" y="6421"/>
                  </a:lnTo>
                  <a:lnTo>
                    <a:pt x="3917" y="6421"/>
                  </a:lnTo>
                  <a:lnTo>
                    <a:pt x="3917" y="2447"/>
                  </a:lnTo>
                  <a:lnTo>
                    <a:pt x="5219" y="2447"/>
                  </a:lnTo>
                  <a:lnTo>
                    <a:pt x="2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8416014" y="2193191"/>
              <a:ext cx="190114" cy="226312"/>
            </a:xfrm>
            <a:custGeom>
              <a:avLst/>
              <a:gdLst/>
              <a:ahLst/>
              <a:cxnLst/>
              <a:rect l="l" t="t" r="r" b="b"/>
              <a:pathLst>
                <a:path w="5499" h="6546" extrusionOk="0">
                  <a:moveTo>
                    <a:pt x="2859" y="149"/>
                  </a:moveTo>
                  <a:lnTo>
                    <a:pt x="5230" y="2465"/>
                  </a:lnTo>
                  <a:lnTo>
                    <a:pt x="4004" y="2465"/>
                  </a:lnTo>
                  <a:lnTo>
                    <a:pt x="4004" y="6435"/>
                  </a:lnTo>
                  <a:lnTo>
                    <a:pt x="1504" y="6435"/>
                  </a:lnTo>
                  <a:lnTo>
                    <a:pt x="1504" y="2465"/>
                  </a:lnTo>
                  <a:lnTo>
                    <a:pt x="284" y="2465"/>
                  </a:lnTo>
                  <a:lnTo>
                    <a:pt x="2859" y="149"/>
                  </a:lnTo>
                  <a:close/>
                  <a:moveTo>
                    <a:pt x="2865" y="0"/>
                  </a:moveTo>
                  <a:lnTo>
                    <a:pt x="0" y="2576"/>
                  </a:lnTo>
                  <a:lnTo>
                    <a:pt x="1395" y="2576"/>
                  </a:lnTo>
                  <a:lnTo>
                    <a:pt x="1395" y="6545"/>
                  </a:lnTo>
                  <a:lnTo>
                    <a:pt x="4114" y="6545"/>
                  </a:lnTo>
                  <a:lnTo>
                    <a:pt x="4114" y="2576"/>
                  </a:lnTo>
                  <a:lnTo>
                    <a:pt x="5498" y="2576"/>
                  </a:lnTo>
                  <a:lnTo>
                    <a:pt x="2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8473508" y="2288369"/>
              <a:ext cx="5186" cy="40104"/>
            </a:xfrm>
            <a:custGeom>
              <a:avLst/>
              <a:gdLst/>
              <a:ahLst/>
              <a:cxnLst/>
              <a:rect l="l" t="t" r="r" b="b"/>
              <a:pathLst>
                <a:path w="150" h="1160" extrusionOk="0">
                  <a:moveTo>
                    <a:pt x="43" y="0"/>
                  </a:moveTo>
                  <a:cubicBezTo>
                    <a:pt x="10" y="385"/>
                    <a:pt x="0" y="774"/>
                    <a:pt x="14" y="1159"/>
                  </a:cubicBezTo>
                  <a:lnTo>
                    <a:pt x="125" y="1153"/>
                  </a:lnTo>
                  <a:cubicBezTo>
                    <a:pt x="111" y="774"/>
                    <a:pt x="116" y="390"/>
                    <a:pt x="149" y="11"/>
                  </a:cubicBezTo>
                  <a:lnTo>
                    <a:pt x="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8473992" y="2342026"/>
              <a:ext cx="3838" cy="12515"/>
            </a:xfrm>
            <a:custGeom>
              <a:avLst/>
              <a:gdLst/>
              <a:ahLst/>
              <a:cxnLst/>
              <a:rect l="l" t="t" r="r" b="b"/>
              <a:pathLst>
                <a:path w="111" h="362" extrusionOk="0">
                  <a:moveTo>
                    <a:pt x="0" y="1"/>
                  </a:moveTo>
                  <a:lnTo>
                    <a:pt x="0" y="362"/>
                  </a:lnTo>
                  <a:lnTo>
                    <a:pt x="111" y="362"/>
                  </a:lnTo>
                  <a:lnTo>
                    <a:pt x="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6783147" y="582489"/>
              <a:ext cx="582900" cy="5829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7607222" y="1012989"/>
              <a:ext cx="582900" cy="582900"/>
            </a:xfrm>
            <a:prstGeom prst="ellipse">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 name="Google Shape;163;p15"/>
            <p:cNvGrpSpPr/>
            <p:nvPr/>
          </p:nvGrpSpPr>
          <p:grpSpPr>
            <a:xfrm>
              <a:off x="6934940" y="734881"/>
              <a:ext cx="279153" cy="278117"/>
              <a:chOff x="7718153" y="2299694"/>
              <a:chExt cx="458079" cy="456379"/>
            </a:xfrm>
          </p:grpSpPr>
          <p:sp>
            <p:nvSpPr>
              <p:cNvPr id="164" name="Google Shape;164;p15"/>
              <p:cNvSpPr/>
              <p:nvPr/>
            </p:nvSpPr>
            <p:spPr>
              <a:xfrm>
                <a:off x="7869608" y="2299694"/>
                <a:ext cx="154429" cy="97827"/>
              </a:xfrm>
              <a:custGeom>
                <a:avLst/>
                <a:gdLst/>
                <a:ahLst/>
                <a:cxnLst/>
                <a:rect l="l" t="t" r="r" b="b"/>
                <a:pathLst>
                  <a:path w="4821" h="3054" extrusionOk="0">
                    <a:moveTo>
                      <a:pt x="2413" y="0"/>
                    </a:moveTo>
                    <a:cubicBezTo>
                      <a:pt x="2318" y="0"/>
                      <a:pt x="2225" y="52"/>
                      <a:pt x="2132" y="157"/>
                    </a:cubicBezTo>
                    <a:lnTo>
                      <a:pt x="974" y="1408"/>
                    </a:lnTo>
                    <a:cubicBezTo>
                      <a:pt x="487" y="1895"/>
                      <a:pt x="186" y="2474"/>
                      <a:pt x="0" y="3053"/>
                    </a:cubicBezTo>
                    <a:lnTo>
                      <a:pt x="4821" y="3053"/>
                    </a:lnTo>
                    <a:cubicBezTo>
                      <a:pt x="4635" y="2474"/>
                      <a:pt x="4357" y="1895"/>
                      <a:pt x="3871" y="1408"/>
                    </a:cubicBezTo>
                    <a:lnTo>
                      <a:pt x="2712" y="157"/>
                    </a:lnTo>
                    <a:cubicBezTo>
                      <a:pt x="2607" y="52"/>
                      <a:pt x="2509" y="0"/>
                      <a:pt x="2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7934924" y="2474693"/>
                <a:ext cx="24537" cy="27516"/>
              </a:xfrm>
              <a:custGeom>
                <a:avLst/>
                <a:gdLst/>
                <a:ahLst/>
                <a:cxnLst/>
                <a:rect l="l" t="t" r="r" b="b"/>
                <a:pathLst>
                  <a:path w="766" h="859" extrusionOk="0">
                    <a:moveTo>
                      <a:pt x="371" y="1"/>
                    </a:moveTo>
                    <a:cubicBezTo>
                      <a:pt x="186" y="1"/>
                      <a:pt x="1" y="186"/>
                      <a:pt x="1" y="395"/>
                    </a:cubicBezTo>
                    <a:cubicBezTo>
                      <a:pt x="1" y="673"/>
                      <a:pt x="186" y="858"/>
                      <a:pt x="371" y="858"/>
                    </a:cubicBezTo>
                    <a:cubicBezTo>
                      <a:pt x="580" y="858"/>
                      <a:pt x="765" y="673"/>
                      <a:pt x="765" y="395"/>
                    </a:cubicBezTo>
                    <a:cubicBezTo>
                      <a:pt x="765" y="186"/>
                      <a:pt x="580" y="1"/>
                      <a:pt x="3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7866629" y="2424945"/>
                <a:ext cx="161123" cy="161123"/>
              </a:xfrm>
              <a:custGeom>
                <a:avLst/>
                <a:gdLst/>
                <a:ahLst/>
                <a:cxnLst/>
                <a:rect l="l" t="t" r="r" b="b"/>
                <a:pathLst>
                  <a:path w="5030" h="5030" extrusionOk="0">
                    <a:moveTo>
                      <a:pt x="2503" y="673"/>
                    </a:moveTo>
                    <a:cubicBezTo>
                      <a:pt x="3176" y="673"/>
                      <a:pt x="3755" y="1252"/>
                      <a:pt x="3755" y="1948"/>
                    </a:cubicBezTo>
                    <a:cubicBezTo>
                      <a:pt x="3755" y="2620"/>
                      <a:pt x="3176" y="3199"/>
                      <a:pt x="2503" y="3199"/>
                    </a:cubicBezTo>
                    <a:cubicBezTo>
                      <a:pt x="1831" y="3199"/>
                      <a:pt x="1252" y="2620"/>
                      <a:pt x="1252" y="1948"/>
                    </a:cubicBezTo>
                    <a:cubicBezTo>
                      <a:pt x="1252" y="1252"/>
                      <a:pt x="1831" y="673"/>
                      <a:pt x="2503" y="673"/>
                    </a:cubicBezTo>
                    <a:close/>
                    <a:moveTo>
                      <a:pt x="1" y="1"/>
                    </a:moveTo>
                    <a:lnTo>
                      <a:pt x="1" y="5030"/>
                    </a:lnTo>
                    <a:lnTo>
                      <a:pt x="5030" y="5030"/>
                    </a:lnTo>
                    <a:lnTo>
                      <a:pt x="50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8055211" y="2493241"/>
                <a:ext cx="31200" cy="92830"/>
              </a:xfrm>
              <a:custGeom>
                <a:avLst/>
                <a:gdLst/>
                <a:ahLst/>
                <a:cxnLst/>
                <a:rect l="l" t="t" r="r" b="b"/>
                <a:pathLst>
                  <a:path w="974" h="2898" extrusionOk="0">
                    <a:moveTo>
                      <a:pt x="0" y="1"/>
                    </a:moveTo>
                    <a:lnTo>
                      <a:pt x="0" y="2898"/>
                    </a:lnTo>
                    <a:lnTo>
                      <a:pt x="579" y="2898"/>
                    </a:lnTo>
                    <a:cubicBezTo>
                      <a:pt x="765" y="2898"/>
                      <a:pt x="973" y="2712"/>
                      <a:pt x="973" y="2504"/>
                    </a:cubicBezTo>
                    <a:lnTo>
                      <a:pt x="973" y="1832"/>
                    </a:lnTo>
                    <a:cubicBezTo>
                      <a:pt x="973" y="1067"/>
                      <a:pt x="579" y="39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7807975" y="2493241"/>
                <a:ext cx="30463" cy="92830"/>
              </a:xfrm>
              <a:custGeom>
                <a:avLst/>
                <a:gdLst/>
                <a:ahLst/>
                <a:cxnLst/>
                <a:rect l="l" t="t" r="r" b="b"/>
                <a:pathLst>
                  <a:path w="951" h="2898" extrusionOk="0">
                    <a:moveTo>
                      <a:pt x="951" y="1"/>
                    </a:moveTo>
                    <a:cubicBezTo>
                      <a:pt x="372" y="395"/>
                      <a:pt x="1" y="1067"/>
                      <a:pt x="1" y="1832"/>
                    </a:cubicBezTo>
                    <a:lnTo>
                      <a:pt x="1" y="2504"/>
                    </a:lnTo>
                    <a:cubicBezTo>
                      <a:pt x="1" y="2712"/>
                      <a:pt x="186" y="2898"/>
                      <a:pt x="372" y="2898"/>
                    </a:cubicBezTo>
                    <a:lnTo>
                      <a:pt x="951" y="2898"/>
                    </a:lnTo>
                    <a:lnTo>
                      <a:pt x="9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7879250" y="2613527"/>
                <a:ext cx="135882" cy="43820"/>
              </a:xfrm>
              <a:custGeom>
                <a:avLst/>
                <a:gdLst/>
                <a:ahLst/>
                <a:cxnLst/>
                <a:rect l="l" t="t" r="r" b="b"/>
                <a:pathLst>
                  <a:path w="4242" h="1368" extrusionOk="0">
                    <a:moveTo>
                      <a:pt x="1" y="0"/>
                    </a:moveTo>
                    <a:lnTo>
                      <a:pt x="371" y="1066"/>
                    </a:lnTo>
                    <a:cubicBezTo>
                      <a:pt x="371" y="1275"/>
                      <a:pt x="580" y="1368"/>
                      <a:pt x="765" y="1368"/>
                    </a:cubicBezTo>
                    <a:lnTo>
                      <a:pt x="3477" y="1368"/>
                    </a:lnTo>
                    <a:cubicBezTo>
                      <a:pt x="3662" y="1368"/>
                      <a:pt x="3848" y="1275"/>
                      <a:pt x="3848" y="1066"/>
                    </a:cubicBezTo>
                    <a:lnTo>
                      <a:pt x="42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7733753" y="2626148"/>
                <a:ext cx="426865" cy="129924"/>
              </a:xfrm>
              <a:custGeom>
                <a:avLst/>
                <a:gdLst/>
                <a:ahLst/>
                <a:cxnLst/>
                <a:rect l="l" t="t" r="r" b="b"/>
                <a:pathLst>
                  <a:path w="13326" h="4056" extrusionOk="0">
                    <a:moveTo>
                      <a:pt x="3755" y="0"/>
                    </a:moveTo>
                    <a:cubicBezTo>
                      <a:pt x="3476" y="186"/>
                      <a:pt x="3175" y="580"/>
                      <a:pt x="2990" y="881"/>
                    </a:cubicBezTo>
                    <a:lnTo>
                      <a:pt x="2897" y="881"/>
                    </a:lnTo>
                    <a:cubicBezTo>
                      <a:pt x="2225" y="881"/>
                      <a:pt x="1530" y="1460"/>
                      <a:pt x="1344" y="2132"/>
                    </a:cubicBezTo>
                    <a:cubicBezTo>
                      <a:pt x="580" y="2225"/>
                      <a:pt x="0" y="2897"/>
                      <a:pt x="0" y="3662"/>
                    </a:cubicBezTo>
                    <a:cubicBezTo>
                      <a:pt x="0" y="3871"/>
                      <a:pt x="186" y="4056"/>
                      <a:pt x="371" y="4056"/>
                    </a:cubicBezTo>
                    <a:lnTo>
                      <a:pt x="12932" y="4056"/>
                    </a:lnTo>
                    <a:cubicBezTo>
                      <a:pt x="13117" y="4056"/>
                      <a:pt x="13326" y="3871"/>
                      <a:pt x="13326" y="3662"/>
                    </a:cubicBezTo>
                    <a:cubicBezTo>
                      <a:pt x="13326" y="2897"/>
                      <a:pt x="12747" y="2225"/>
                      <a:pt x="11959" y="2132"/>
                    </a:cubicBezTo>
                    <a:cubicBezTo>
                      <a:pt x="11773" y="1460"/>
                      <a:pt x="11101" y="881"/>
                      <a:pt x="10429" y="881"/>
                    </a:cubicBezTo>
                    <a:lnTo>
                      <a:pt x="10336" y="881"/>
                    </a:lnTo>
                    <a:cubicBezTo>
                      <a:pt x="10220" y="580"/>
                      <a:pt x="9850" y="186"/>
                      <a:pt x="9548" y="0"/>
                    </a:cubicBezTo>
                    <a:lnTo>
                      <a:pt x="9270" y="974"/>
                    </a:lnTo>
                    <a:cubicBezTo>
                      <a:pt x="9062" y="1460"/>
                      <a:pt x="8598" y="1831"/>
                      <a:pt x="8019" y="1831"/>
                    </a:cubicBezTo>
                    <a:lnTo>
                      <a:pt x="7903" y="1831"/>
                    </a:lnTo>
                    <a:lnTo>
                      <a:pt x="7903" y="2619"/>
                    </a:lnTo>
                    <a:cubicBezTo>
                      <a:pt x="7903" y="2897"/>
                      <a:pt x="7718" y="3083"/>
                      <a:pt x="7532" y="3083"/>
                    </a:cubicBezTo>
                    <a:cubicBezTo>
                      <a:pt x="7231" y="3083"/>
                      <a:pt x="7045" y="2897"/>
                      <a:pt x="7045" y="2619"/>
                    </a:cubicBezTo>
                    <a:lnTo>
                      <a:pt x="7045" y="1831"/>
                    </a:lnTo>
                    <a:lnTo>
                      <a:pt x="6281" y="1831"/>
                    </a:lnTo>
                    <a:lnTo>
                      <a:pt x="6281" y="2619"/>
                    </a:lnTo>
                    <a:cubicBezTo>
                      <a:pt x="6281" y="2897"/>
                      <a:pt x="6072" y="3083"/>
                      <a:pt x="5794" y="3083"/>
                    </a:cubicBezTo>
                    <a:cubicBezTo>
                      <a:pt x="5585" y="3083"/>
                      <a:pt x="5400" y="2897"/>
                      <a:pt x="5400" y="2619"/>
                    </a:cubicBezTo>
                    <a:lnTo>
                      <a:pt x="5400" y="1831"/>
                    </a:lnTo>
                    <a:lnTo>
                      <a:pt x="5307" y="1831"/>
                    </a:lnTo>
                    <a:cubicBezTo>
                      <a:pt x="4728" y="1831"/>
                      <a:pt x="4241" y="1460"/>
                      <a:pt x="4056" y="974"/>
                    </a:cubicBezTo>
                    <a:lnTo>
                      <a:pt x="3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7718153" y="2627974"/>
                <a:ext cx="58684" cy="39464"/>
              </a:xfrm>
              <a:custGeom>
                <a:avLst/>
                <a:gdLst/>
                <a:ahLst/>
                <a:cxnLst/>
                <a:rect l="l" t="t" r="r" b="b"/>
                <a:pathLst>
                  <a:path w="1832" h="1232" extrusionOk="0">
                    <a:moveTo>
                      <a:pt x="431" y="0"/>
                    </a:moveTo>
                    <a:cubicBezTo>
                      <a:pt x="293" y="0"/>
                      <a:pt x="162" y="91"/>
                      <a:pt x="93" y="245"/>
                    </a:cubicBezTo>
                    <a:cubicBezTo>
                      <a:pt x="1" y="430"/>
                      <a:pt x="93" y="708"/>
                      <a:pt x="279" y="708"/>
                    </a:cubicBezTo>
                    <a:lnTo>
                      <a:pt x="1252" y="1195"/>
                    </a:lnTo>
                    <a:cubicBezTo>
                      <a:pt x="1302" y="1220"/>
                      <a:pt x="1353" y="1231"/>
                      <a:pt x="1403" y="1231"/>
                    </a:cubicBezTo>
                    <a:cubicBezTo>
                      <a:pt x="1541" y="1231"/>
                      <a:pt x="1671" y="1145"/>
                      <a:pt x="1739" y="1009"/>
                    </a:cubicBezTo>
                    <a:cubicBezTo>
                      <a:pt x="1831" y="708"/>
                      <a:pt x="1739" y="523"/>
                      <a:pt x="1553" y="430"/>
                    </a:cubicBezTo>
                    <a:lnTo>
                      <a:pt x="580" y="36"/>
                    </a:lnTo>
                    <a:cubicBezTo>
                      <a:pt x="531" y="12"/>
                      <a:pt x="481" y="0"/>
                      <a:pt x="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7736700" y="2563042"/>
                <a:ext cx="52758" cy="52565"/>
              </a:xfrm>
              <a:custGeom>
                <a:avLst/>
                <a:gdLst/>
                <a:ahLst/>
                <a:cxnLst/>
                <a:rect l="l" t="t" r="r" b="b"/>
                <a:pathLst>
                  <a:path w="1647" h="1641" extrusionOk="0">
                    <a:moveTo>
                      <a:pt x="519" y="0"/>
                    </a:moveTo>
                    <a:cubicBezTo>
                      <a:pt x="412" y="0"/>
                      <a:pt x="291" y="47"/>
                      <a:pt x="186" y="139"/>
                    </a:cubicBezTo>
                    <a:cubicBezTo>
                      <a:pt x="94" y="325"/>
                      <a:pt x="1" y="533"/>
                      <a:pt x="186" y="719"/>
                    </a:cubicBezTo>
                    <a:lnTo>
                      <a:pt x="858" y="1484"/>
                    </a:lnTo>
                    <a:cubicBezTo>
                      <a:pt x="963" y="1588"/>
                      <a:pt x="1084" y="1640"/>
                      <a:pt x="1206" y="1640"/>
                    </a:cubicBezTo>
                    <a:cubicBezTo>
                      <a:pt x="1328" y="1640"/>
                      <a:pt x="1449" y="1588"/>
                      <a:pt x="1554" y="1484"/>
                    </a:cubicBezTo>
                    <a:cubicBezTo>
                      <a:pt x="1646" y="1298"/>
                      <a:pt x="1646" y="1113"/>
                      <a:pt x="1554" y="904"/>
                    </a:cubicBezTo>
                    <a:lnTo>
                      <a:pt x="766" y="139"/>
                    </a:lnTo>
                    <a:cubicBezTo>
                      <a:pt x="719" y="47"/>
                      <a:pt x="627"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8116811" y="2627974"/>
                <a:ext cx="59420" cy="39464"/>
              </a:xfrm>
              <a:custGeom>
                <a:avLst/>
                <a:gdLst/>
                <a:ahLst/>
                <a:cxnLst/>
                <a:rect l="l" t="t" r="r" b="b"/>
                <a:pathLst>
                  <a:path w="1855" h="1232" extrusionOk="0">
                    <a:moveTo>
                      <a:pt x="1420" y="0"/>
                    </a:moveTo>
                    <a:cubicBezTo>
                      <a:pt x="1373" y="0"/>
                      <a:pt x="1324" y="12"/>
                      <a:pt x="1275" y="36"/>
                    </a:cubicBezTo>
                    <a:lnTo>
                      <a:pt x="302" y="430"/>
                    </a:lnTo>
                    <a:cubicBezTo>
                      <a:pt x="116" y="523"/>
                      <a:pt x="1" y="708"/>
                      <a:pt x="116" y="1009"/>
                    </a:cubicBezTo>
                    <a:cubicBezTo>
                      <a:pt x="184" y="1145"/>
                      <a:pt x="302" y="1231"/>
                      <a:pt x="433" y="1231"/>
                    </a:cubicBezTo>
                    <a:cubicBezTo>
                      <a:pt x="481" y="1231"/>
                      <a:pt x="530" y="1220"/>
                      <a:pt x="580" y="1195"/>
                    </a:cubicBezTo>
                    <a:lnTo>
                      <a:pt x="1553" y="708"/>
                    </a:lnTo>
                    <a:cubicBezTo>
                      <a:pt x="1739" y="708"/>
                      <a:pt x="1855" y="430"/>
                      <a:pt x="1739" y="245"/>
                    </a:cubicBezTo>
                    <a:cubicBezTo>
                      <a:pt x="1670" y="91"/>
                      <a:pt x="1552" y="0"/>
                      <a:pt x="1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8104927" y="2563042"/>
                <a:ext cx="52758" cy="52565"/>
              </a:xfrm>
              <a:custGeom>
                <a:avLst/>
                <a:gdLst/>
                <a:ahLst/>
                <a:cxnLst/>
                <a:rect l="l" t="t" r="r" b="b"/>
                <a:pathLst>
                  <a:path w="1647" h="1641" extrusionOk="0">
                    <a:moveTo>
                      <a:pt x="1113" y="0"/>
                    </a:moveTo>
                    <a:cubicBezTo>
                      <a:pt x="1003" y="0"/>
                      <a:pt x="905" y="47"/>
                      <a:pt x="858" y="139"/>
                    </a:cubicBezTo>
                    <a:lnTo>
                      <a:pt x="93" y="904"/>
                    </a:lnTo>
                    <a:cubicBezTo>
                      <a:pt x="1" y="1113"/>
                      <a:pt x="1" y="1298"/>
                      <a:pt x="186" y="1484"/>
                    </a:cubicBezTo>
                    <a:cubicBezTo>
                      <a:pt x="233" y="1588"/>
                      <a:pt x="331" y="1640"/>
                      <a:pt x="441" y="1640"/>
                    </a:cubicBezTo>
                    <a:cubicBezTo>
                      <a:pt x="551" y="1640"/>
                      <a:pt x="673" y="1588"/>
                      <a:pt x="766" y="1484"/>
                    </a:cubicBezTo>
                    <a:lnTo>
                      <a:pt x="1438" y="719"/>
                    </a:lnTo>
                    <a:cubicBezTo>
                      <a:pt x="1646" y="533"/>
                      <a:pt x="1530" y="325"/>
                      <a:pt x="1438" y="139"/>
                    </a:cubicBezTo>
                    <a:cubicBezTo>
                      <a:pt x="1345" y="47"/>
                      <a:pt x="1223"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15"/>
            <p:cNvSpPr/>
            <p:nvPr/>
          </p:nvSpPr>
          <p:spPr>
            <a:xfrm>
              <a:off x="5994120" y="3164412"/>
              <a:ext cx="30113" cy="17010"/>
            </a:xfrm>
            <a:custGeom>
              <a:avLst/>
              <a:gdLst/>
              <a:ahLst/>
              <a:cxnLst/>
              <a:rect l="l" t="t" r="r" b="b"/>
              <a:pathLst>
                <a:path w="871" h="492" extrusionOk="0">
                  <a:moveTo>
                    <a:pt x="870" y="1"/>
                  </a:moveTo>
                  <a:lnTo>
                    <a:pt x="807" y="36"/>
                  </a:lnTo>
                  <a:lnTo>
                    <a:pt x="807" y="36"/>
                  </a:lnTo>
                  <a:cubicBezTo>
                    <a:pt x="828" y="25"/>
                    <a:pt x="849" y="13"/>
                    <a:pt x="870" y="1"/>
                  </a:cubicBezTo>
                  <a:close/>
                  <a:moveTo>
                    <a:pt x="807" y="36"/>
                  </a:moveTo>
                  <a:cubicBezTo>
                    <a:pt x="539" y="187"/>
                    <a:pt x="268" y="339"/>
                    <a:pt x="0" y="491"/>
                  </a:cubicBezTo>
                  <a:lnTo>
                    <a:pt x="807" y="3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5993117" y="3162753"/>
              <a:ext cx="31945" cy="20294"/>
            </a:xfrm>
            <a:custGeom>
              <a:avLst/>
              <a:gdLst/>
              <a:ahLst/>
              <a:cxnLst/>
              <a:rect l="l" t="t" r="r" b="b"/>
              <a:pathLst>
                <a:path w="924" h="587" extrusionOk="0">
                  <a:moveTo>
                    <a:pt x="870" y="1"/>
                  </a:moveTo>
                  <a:lnTo>
                    <a:pt x="1" y="491"/>
                  </a:lnTo>
                  <a:lnTo>
                    <a:pt x="58" y="586"/>
                  </a:lnTo>
                  <a:lnTo>
                    <a:pt x="923" y="96"/>
                  </a:lnTo>
                  <a:lnTo>
                    <a:pt x="8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6196992" y="3101801"/>
              <a:ext cx="7813" cy="26413"/>
            </a:xfrm>
            <a:custGeom>
              <a:avLst/>
              <a:gdLst/>
              <a:ahLst/>
              <a:cxnLst/>
              <a:rect l="l" t="t" r="r" b="b"/>
              <a:pathLst>
                <a:path w="226" h="764" extrusionOk="0">
                  <a:moveTo>
                    <a:pt x="163" y="0"/>
                  </a:moveTo>
                  <a:lnTo>
                    <a:pt x="1" y="764"/>
                  </a:lnTo>
                  <a:cubicBezTo>
                    <a:pt x="163" y="553"/>
                    <a:pt x="226" y="264"/>
                    <a:pt x="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6195470" y="3101421"/>
              <a:ext cx="11340" cy="27969"/>
            </a:xfrm>
            <a:custGeom>
              <a:avLst/>
              <a:gdLst/>
              <a:ahLst/>
              <a:cxnLst/>
              <a:rect l="l" t="t" r="r" b="b"/>
              <a:pathLst>
                <a:path w="328" h="809" extrusionOk="0">
                  <a:moveTo>
                    <a:pt x="260" y="1"/>
                  </a:moveTo>
                  <a:lnTo>
                    <a:pt x="154" y="25"/>
                  </a:lnTo>
                  <a:cubicBezTo>
                    <a:pt x="212" y="271"/>
                    <a:pt x="154" y="544"/>
                    <a:pt x="1" y="741"/>
                  </a:cubicBezTo>
                  <a:lnTo>
                    <a:pt x="87" y="808"/>
                  </a:lnTo>
                  <a:cubicBezTo>
                    <a:pt x="260" y="583"/>
                    <a:pt x="327" y="280"/>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5775138" y="3178552"/>
              <a:ext cx="7502" cy="657258"/>
            </a:xfrm>
            <a:custGeom>
              <a:avLst/>
              <a:gdLst/>
              <a:ahLst/>
              <a:cxnLst/>
              <a:rect l="l" t="t" r="r" b="b"/>
              <a:pathLst>
                <a:path w="217" h="19011" extrusionOk="0">
                  <a:moveTo>
                    <a:pt x="0" y="0"/>
                  </a:moveTo>
                  <a:lnTo>
                    <a:pt x="0" y="19011"/>
                  </a:lnTo>
                  <a:lnTo>
                    <a:pt x="217" y="19011"/>
                  </a:lnTo>
                  <a:lnTo>
                    <a:pt x="2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5652509" y="3820359"/>
              <a:ext cx="238654" cy="134418"/>
            </a:xfrm>
            <a:custGeom>
              <a:avLst/>
              <a:gdLst/>
              <a:ahLst/>
              <a:cxnLst/>
              <a:rect l="l" t="t" r="r" b="b"/>
              <a:pathLst>
                <a:path w="6903" h="3888" extrusionOk="0">
                  <a:moveTo>
                    <a:pt x="3662" y="1"/>
                  </a:moveTo>
                  <a:lnTo>
                    <a:pt x="1" y="3739"/>
                  </a:lnTo>
                  <a:lnTo>
                    <a:pt x="160" y="3887"/>
                  </a:lnTo>
                  <a:lnTo>
                    <a:pt x="3653" y="322"/>
                  </a:lnTo>
                  <a:lnTo>
                    <a:pt x="6738" y="3883"/>
                  </a:lnTo>
                  <a:lnTo>
                    <a:pt x="6902" y="3743"/>
                  </a:lnTo>
                  <a:lnTo>
                    <a:pt x="36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5513769" y="3818838"/>
              <a:ext cx="536358" cy="117685"/>
            </a:xfrm>
            <a:custGeom>
              <a:avLst/>
              <a:gdLst/>
              <a:ahLst/>
              <a:cxnLst/>
              <a:rect l="l" t="t" r="r" b="b"/>
              <a:pathLst>
                <a:path w="15514" h="3404" extrusionOk="0">
                  <a:moveTo>
                    <a:pt x="7633" y="1"/>
                  </a:moveTo>
                  <a:lnTo>
                    <a:pt x="1" y="3201"/>
                  </a:lnTo>
                  <a:lnTo>
                    <a:pt x="83" y="3403"/>
                  </a:lnTo>
                  <a:lnTo>
                    <a:pt x="7633" y="236"/>
                  </a:lnTo>
                  <a:lnTo>
                    <a:pt x="15432" y="3403"/>
                  </a:lnTo>
                  <a:lnTo>
                    <a:pt x="15514" y="3201"/>
                  </a:lnTo>
                  <a:lnTo>
                    <a:pt x="7675" y="20"/>
                  </a:lnTo>
                  <a:lnTo>
                    <a:pt x="76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6005252" y="3904094"/>
              <a:ext cx="61816" cy="61850"/>
            </a:xfrm>
            <a:custGeom>
              <a:avLst/>
              <a:gdLst/>
              <a:ahLst/>
              <a:cxnLst/>
              <a:rect l="l" t="t" r="r" b="b"/>
              <a:pathLst>
                <a:path w="1788" h="1789" extrusionOk="0">
                  <a:moveTo>
                    <a:pt x="894" y="1"/>
                  </a:moveTo>
                  <a:cubicBezTo>
                    <a:pt x="404" y="1"/>
                    <a:pt x="0" y="399"/>
                    <a:pt x="0" y="895"/>
                  </a:cubicBezTo>
                  <a:cubicBezTo>
                    <a:pt x="0" y="1389"/>
                    <a:pt x="404" y="1788"/>
                    <a:pt x="894" y="1788"/>
                  </a:cubicBezTo>
                  <a:cubicBezTo>
                    <a:pt x="1389" y="1788"/>
                    <a:pt x="1788" y="1389"/>
                    <a:pt x="1788" y="895"/>
                  </a:cubicBezTo>
                  <a:cubicBezTo>
                    <a:pt x="1788" y="399"/>
                    <a:pt x="1389" y="1"/>
                    <a:pt x="8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5492542" y="3908416"/>
              <a:ext cx="53345" cy="53345"/>
            </a:xfrm>
            <a:custGeom>
              <a:avLst/>
              <a:gdLst/>
              <a:ahLst/>
              <a:cxnLst/>
              <a:rect l="l" t="t" r="r" b="b"/>
              <a:pathLst>
                <a:path w="1543" h="1543" extrusionOk="0">
                  <a:moveTo>
                    <a:pt x="770" y="0"/>
                  </a:moveTo>
                  <a:cubicBezTo>
                    <a:pt x="346" y="0"/>
                    <a:pt x="0" y="342"/>
                    <a:pt x="0" y="770"/>
                  </a:cubicBezTo>
                  <a:cubicBezTo>
                    <a:pt x="0" y="1196"/>
                    <a:pt x="346" y="1542"/>
                    <a:pt x="770" y="1542"/>
                  </a:cubicBezTo>
                  <a:cubicBezTo>
                    <a:pt x="1196" y="1542"/>
                    <a:pt x="1542" y="1196"/>
                    <a:pt x="1542" y="770"/>
                  </a:cubicBezTo>
                  <a:cubicBezTo>
                    <a:pt x="1542" y="342"/>
                    <a:pt x="1196" y="0"/>
                    <a:pt x="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5626787" y="3913567"/>
              <a:ext cx="72810" cy="72948"/>
            </a:xfrm>
            <a:custGeom>
              <a:avLst/>
              <a:gdLst/>
              <a:ahLst/>
              <a:cxnLst/>
              <a:rect l="l" t="t" r="r" b="b"/>
              <a:pathLst>
                <a:path w="2106" h="2110" extrusionOk="0">
                  <a:moveTo>
                    <a:pt x="1052" y="0"/>
                  </a:moveTo>
                  <a:cubicBezTo>
                    <a:pt x="471" y="0"/>
                    <a:pt x="1" y="476"/>
                    <a:pt x="1" y="1058"/>
                  </a:cubicBezTo>
                  <a:cubicBezTo>
                    <a:pt x="1" y="1639"/>
                    <a:pt x="471" y="2109"/>
                    <a:pt x="1052" y="2109"/>
                  </a:cubicBezTo>
                  <a:cubicBezTo>
                    <a:pt x="1634" y="2109"/>
                    <a:pt x="2106" y="1639"/>
                    <a:pt x="2106" y="1058"/>
                  </a:cubicBezTo>
                  <a:cubicBezTo>
                    <a:pt x="2106" y="476"/>
                    <a:pt x="1634" y="0"/>
                    <a:pt x="1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5854413" y="3925668"/>
              <a:ext cx="66656" cy="66656"/>
            </a:xfrm>
            <a:custGeom>
              <a:avLst/>
              <a:gdLst/>
              <a:ahLst/>
              <a:cxnLst/>
              <a:rect l="l" t="t" r="r" b="b"/>
              <a:pathLst>
                <a:path w="1928" h="1928" extrusionOk="0">
                  <a:moveTo>
                    <a:pt x="961" y="1"/>
                  </a:moveTo>
                  <a:cubicBezTo>
                    <a:pt x="433" y="1"/>
                    <a:pt x="0" y="433"/>
                    <a:pt x="0" y="967"/>
                  </a:cubicBezTo>
                  <a:cubicBezTo>
                    <a:pt x="0" y="1495"/>
                    <a:pt x="433" y="1928"/>
                    <a:pt x="961" y="1928"/>
                  </a:cubicBezTo>
                  <a:cubicBezTo>
                    <a:pt x="1495" y="1928"/>
                    <a:pt x="1927" y="1495"/>
                    <a:pt x="1927" y="967"/>
                  </a:cubicBezTo>
                  <a:cubicBezTo>
                    <a:pt x="1927" y="433"/>
                    <a:pt x="1495" y="1"/>
                    <a:pt x="9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5203101" y="2441982"/>
              <a:ext cx="1016328" cy="890760"/>
            </a:xfrm>
            <a:custGeom>
              <a:avLst/>
              <a:gdLst/>
              <a:ahLst/>
              <a:cxnLst/>
              <a:rect l="l" t="t" r="r" b="b"/>
              <a:pathLst>
                <a:path w="29397" h="25765" extrusionOk="0">
                  <a:moveTo>
                    <a:pt x="7087" y="0"/>
                  </a:moveTo>
                  <a:cubicBezTo>
                    <a:pt x="6999" y="0"/>
                    <a:pt x="6912" y="2"/>
                    <a:pt x="6824" y="6"/>
                  </a:cubicBezTo>
                  <a:cubicBezTo>
                    <a:pt x="4628" y="108"/>
                    <a:pt x="2490" y="1323"/>
                    <a:pt x="1408" y="3251"/>
                  </a:cubicBezTo>
                  <a:cubicBezTo>
                    <a:pt x="77" y="5624"/>
                    <a:pt x="0" y="8262"/>
                    <a:pt x="409" y="10915"/>
                  </a:cubicBezTo>
                  <a:cubicBezTo>
                    <a:pt x="1370" y="17109"/>
                    <a:pt x="5518" y="22967"/>
                    <a:pt x="11453" y="24996"/>
                  </a:cubicBezTo>
                  <a:cubicBezTo>
                    <a:pt x="13009" y="25527"/>
                    <a:pt x="14594" y="25765"/>
                    <a:pt x="16236" y="25765"/>
                  </a:cubicBezTo>
                  <a:cubicBezTo>
                    <a:pt x="16287" y="25765"/>
                    <a:pt x="16337" y="25765"/>
                    <a:pt x="16388" y="25764"/>
                  </a:cubicBezTo>
                  <a:cubicBezTo>
                    <a:pt x="19199" y="25735"/>
                    <a:pt x="22064" y="25582"/>
                    <a:pt x="24712" y="24626"/>
                  </a:cubicBezTo>
                  <a:cubicBezTo>
                    <a:pt x="25500" y="24337"/>
                    <a:pt x="26187" y="24131"/>
                    <a:pt x="26735" y="23482"/>
                  </a:cubicBezTo>
                  <a:cubicBezTo>
                    <a:pt x="27325" y="22785"/>
                    <a:pt x="27820" y="22002"/>
                    <a:pt x="28210" y="21175"/>
                  </a:cubicBezTo>
                  <a:cubicBezTo>
                    <a:pt x="28412" y="20738"/>
                    <a:pt x="28590" y="20291"/>
                    <a:pt x="28738" y="19835"/>
                  </a:cubicBezTo>
                  <a:cubicBezTo>
                    <a:pt x="29166" y="18537"/>
                    <a:pt x="29377" y="17162"/>
                    <a:pt x="29392" y="15798"/>
                  </a:cubicBezTo>
                  <a:cubicBezTo>
                    <a:pt x="29397" y="14807"/>
                    <a:pt x="29233" y="13678"/>
                    <a:pt x="28417" y="13112"/>
                  </a:cubicBezTo>
                  <a:cubicBezTo>
                    <a:pt x="27951" y="12789"/>
                    <a:pt x="27354" y="12722"/>
                    <a:pt x="26782" y="12674"/>
                  </a:cubicBezTo>
                  <a:cubicBezTo>
                    <a:pt x="23755" y="12429"/>
                    <a:pt x="20536" y="12449"/>
                    <a:pt x="17936" y="10867"/>
                  </a:cubicBezTo>
                  <a:cubicBezTo>
                    <a:pt x="16604" y="10060"/>
                    <a:pt x="15547" y="8883"/>
                    <a:pt x="14629" y="7638"/>
                  </a:cubicBezTo>
                  <a:cubicBezTo>
                    <a:pt x="14168" y="7004"/>
                    <a:pt x="13735" y="6345"/>
                    <a:pt x="13307" y="5687"/>
                  </a:cubicBezTo>
                  <a:cubicBezTo>
                    <a:pt x="12928" y="5101"/>
                    <a:pt x="12236" y="4826"/>
                    <a:pt x="11789" y="4269"/>
                  </a:cubicBezTo>
                  <a:cubicBezTo>
                    <a:pt x="11178" y="3515"/>
                    <a:pt x="10794" y="2630"/>
                    <a:pt x="10237" y="1842"/>
                  </a:cubicBezTo>
                  <a:cubicBezTo>
                    <a:pt x="9876" y="1337"/>
                    <a:pt x="9506" y="818"/>
                    <a:pt x="8987" y="483"/>
                  </a:cubicBezTo>
                  <a:cubicBezTo>
                    <a:pt x="8430" y="121"/>
                    <a:pt x="7754" y="0"/>
                    <a:pt x="70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6409647" y="3614341"/>
              <a:ext cx="307903" cy="116336"/>
            </a:xfrm>
            <a:custGeom>
              <a:avLst/>
              <a:gdLst/>
              <a:ahLst/>
              <a:cxnLst/>
              <a:rect l="l" t="t" r="r" b="b"/>
              <a:pathLst>
                <a:path w="8906" h="3365" extrusionOk="0">
                  <a:moveTo>
                    <a:pt x="2518" y="3196"/>
                  </a:moveTo>
                  <a:lnTo>
                    <a:pt x="2518" y="3196"/>
                  </a:lnTo>
                  <a:cubicBezTo>
                    <a:pt x="2518" y="3196"/>
                    <a:pt x="2518" y="3196"/>
                    <a:pt x="2518" y="3196"/>
                  </a:cubicBezTo>
                  <a:cubicBezTo>
                    <a:pt x="2518" y="3196"/>
                    <a:pt x="2518" y="3196"/>
                    <a:pt x="2518" y="3196"/>
                  </a:cubicBezTo>
                  <a:close/>
                  <a:moveTo>
                    <a:pt x="4" y="0"/>
                  </a:moveTo>
                  <a:cubicBezTo>
                    <a:pt x="3" y="0"/>
                    <a:pt x="2" y="0"/>
                    <a:pt x="1" y="0"/>
                  </a:cubicBezTo>
                  <a:cubicBezTo>
                    <a:pt x="413" y="961"/>
                    <a:pt x="995" y="2043"/>
                    <a:pt x="1409" y="2999"/>
                  </a:cubicBezTo>
                  <a:cubicBezTo>
                    <a:pt x="1462" y="3124"/>
                    <a:pt x="1520" y="3258"/>
                    <a:pt x="1625" y="3340"/>
                  </a:cubicBezTo>
                  <a:cubicBezTo>
                    <a:pt x="1646" y="3357"/>
                    <a:pt x="1683" y="3364"/>
                    <a:pt x="1732" y="3364"/>
                  </a:cubicBezTo>
                  <a:cubicBezTo>
                    <a:pt x="1968" y="3364"/>
                    <a:pt x="2461" y="3195"/>
                    <a:pt x="2514" y="3195"/>
                  </a:cubicBezTo>
                  <a:cubicBezTo>
                    <a:pt x="2516" y="3195"/>
                    <a:pt x="2518" y="3195"/>
                    <a:pt x="2518" y="3196"/>
                  </a:cubicBezTo>
                  <a:lnTo>
                    <a:pt x="2518" y="3196"/>
                  </a:lnTo>
                  <a:cubicBezTo>
                    <a:pt x="2418" y="2874"/>
                    <a:pt x="2345" y="2542"/>
                    <a:pt x="2303" y="2205"/>
                  </a:cubicBezTo>
                  <a:lnTo>
                    <a:pt x="2303" y="2205"/>
                  </a:lnTo>
                  <a:cubicBezTo>
                    <a:pt x="3194" y="2594"/>
                    <a:pt x="4172" y="2793"/>
                    <a:pt x="5145" y="2793"/>
                  </a:cubicBezTo>
                  <a:cubicBezTo>
                    <a:pt x="5230" y="2793"/>
                    <a:pt x="5316" y="2791"/>
                    <a:pt x="5402" y="2788"/>
                  </a:cubicBezTo>
                  <a:cubicBezTo>
                    <a:pt x="6546" y="2749"/>
                    <a:pt x="7848" y="2591"/>
                    <a:pt x="8675" y="1706"/>
                  </a:cubicBezTo>
                  <a:cubicBezTo>
                    <a:pt x="8762" y="1610"/>
                    <a:pt x="8848" y="1504"/>
                    <a:pt x="8877" y="1375"/>
                  </a:cubicBezTo>
                  <a:cubicBezTo>
                    <a:pt x="8906" y="1249"/>
                    <a:pt x="8862" y="1096"/>
                    <a:pt x="8751" y="1034"/>
                  </a:cubicBezTo>
                  <a:cubicBezTo>
                    <a:pt x="8680" y="994"/>
                    <a:pt x="8593" y="994"/>
                    <a:pt x="8507" y="994"/>
                  </a:cubicBezTo>
                  <a:cubicBezTo>
                    <a:pt x="8476" y="995"/>
                    <a:pt x="8446" y="995"/>
                    <a:pt x="8416" y="995"/>
                  </a:cubicBezTo>
                  <a:cubicBezTo>
                    <a:pt x="7560" y="995"/>
                    <a:pt x="6941" y="793"/>
                    <a:pt x="6147" y="654"/>
                  </a:cubicBezTo>
                  <a:cubicBezTo>
                    <a:pt x="5839" y="597"/>
                    <a:pt x="5239" y="424"/>
                    <a:pt x="4931" y="375"/>
                  </a:cubicBezTo>
                  <a:cubicBezTo>
                    <a:pt x="4741" y="344"/>
                    <a:pt x="4553" y="331"/>
                    <a:pt x="4367" y="331"/>
                  </a:cubicBezTo>
                  <a:cubicBezTo>
                    <a:pt x="3514" y="331"/>
                    <a:pt x="2688" y="598"/>
                    <a:pt x="1837" y="606"/>
                  </a:cubicBezTo>
                  <a:cubicBezTo>
                    <a:pt x="1778" y="607"/>
                    <a:pt x="1718" y="607"/>
                    <a:pt x="1657" y="607"/>
                  </a:cubicBezTo>
                  <a:cubicBezTo>
                    <a:pt x="1402" y="607"/>
                    <a:pt x="1139" y="595"/>
                    <a:pt x="894" y="528"/>
                  </a:cubicBezTo>
                  <a:cubicBezTo>
                    <a:pt x="632" y="457"/>
                    <a:pt x="240" y="0"/>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6049609" y="3903265"/>
              <a:ext cx="259536" cy="225516"/>
            </a:xfrm>
            <a:custGeom>
              <a:avLst/>
              <a:gdLst/>
              <a:ahLst/>
              <a:cxnLst/>
              <a:rect l="l" t="t" r="r" b="b"/>
              <a:pathLst>
                <a:path w="7507" h="6523" extrusionOk="0">
                  <a:moveTo>
                    <a:pt x="785" y="0"/>
                  </a:moveTo>
                  <a:cubicBezTo>
                    <a:pt x="784" y="0"/>
                    <a:pt x="784" y="0"/>
                    <a:pt x="784" y="0"/>
                  </a:cubicBezTo>
                  <a:cubicBezTo>
                    <a:pt x="447" y="1398"/>
                    <a:pt x="188" y="2816"/>
                    <a:pt x="1" y="4244"/>
                  </a:cubicBezTo>
                  <a:cubicBezTo>
                    <a:pt x="365" y="4417"/>
                    <a:pt x="755" y="4552"/>
                    <a:pt x="1154" y="4638"/>
                  </a:cubicBezTo>
                  <a:cubicBezTo>
                    <a:pt x="1202" y="4373"/>
                    <a:pt x="1279" y="4113"/>
                    <a:pt x="1375" y="3860"/>
                  </a:cubicBezTo>
                  <a:cubicBezTo>
                    <a:pt x="1454" y="3655"/>
                    <a:pt x="1493" y="3482"/>
                    <a:pt x="1621" y="3482"/>
                  </a:cubicBezTo>
                  <a:cubicBezTo>
                    <a:pt x="1665" y="3482"/>
                    <a:pt x="1719" y="3502"/>
                    <a:pt x="1789" y="3547"/>
                  </a:cubicBezTo>
                  <a:cubicBezTo>
                    <a:pt x="1798" y="3556"/>
                    <a:pt x="1813" y="3561"/>
                    <a:pt x="1827" y="3571"/>
                  </a:cubicBezTo>
                  <a:cubicBezTo>
                    <a:pt x="2461" y="4027"/>
                    <a:pt x="2807" y="4801"/>
                    <a:pt x="3441" y="5262"/>
                  </a:cubicBezTo>
                  <a:cubicBezTo>
                    <a:pt x="3663" y="5426"/>
                    <a:pt x="3912" y="5541"/>
                    <a:pt x="4167" y="5661"/>
                  </a:cubicBezTo>
                  <a:cubicBezTo>
                    <a:pt x="4979" y="6045"/>
                    <a:pt x="5821" y="6435"/>
                    <a:pt x="6719" y="6517"/>
                  </a:cubicBezTo>
                  <a:cubicBezTo>
                    <a:pt x="6762" y="6520"/>
                    <a:pt x="6805" y="6522"/>
                    <a:pt x="6849" y="6522"/>
                  </a:cubicBezTo>
                  <a:cubicBezTo>
                    <a:pt x="7039" y="6522"/>
                    <a:pt x="7234" y="6482"/>
                    <a:pt x="7339" y="6329"/>
                  </a:cubicBezTo>
                  <a:cubicBezTo>
                    <a:pt x="7507" y="6089"/>
                    <a:pt x="7378" y="5661"/>
                    <a:pt x="7205" y="5455"/>
                  </a:cubicBezTo>
                  <a:cubicBezTo>
                    <a:pt x="7065" y="5291"/>
                    <a:pt x="6863" y="5180"/>
                    <a:pt x="6671" y="5075"/>
                  </a:cubicBezTo>
                  <a:cubicBezTo>
                    <a:pt x="6132" y="4772"/>
                    <a:pt x="5728" y="4373"/>
                    <a:pt x="5316" y="3917"/>
                  </a:cubicBezTo>
                  <a:cubicBezTo>
                    <a:pt x="4931" y="3489"/>
                    <a:pt x="4546" y="3061"/>
                    <a:pt x="4162" y="2634"/>
                  </a:cubicBezTo>
                  <a:cubicBezTo>
                    <a:pt x="3840" y="2283"/>
                    <a:pt x="3494" y="1995"/>
                    <a:pt x="3158" y="1662"/>
                  </a:cubicBezTo>
                  <a:cubicBezTo>
                    <a:pt x="2816" y="1322"/>
                    <a:pt x="2452" y="1005"/>
                    <a:pt x="2062" y="726"/>
                  </a:cubicBezTo>
                  <a:cubicBezTo>
                    <a:pt x="1958" y="650"/>
                    <a:pt x="822"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5757540" y="2892602"/>
              <a:ext cx="875445" cy="769549"/>
            </a:xfrm>
            <a:custGeom>
              <a:avLst/>
              <a:gdLst/>
              <a:ahLst/>
              <a:cxnLst/>
              <a:rect l="l" t="t" r="r" b="b"/>
              <a:pathLst>
                <a:path w="25322" h="22259" extrusionOk="0">
                  <a:moveTo>
                    <a:pt x="4380" y="0"/>
                  </a:moveTo>
                  <a:cubicBezTo>
                    <a:pt x="3812" y="0"/>
                    <a:pt x="2795" y="873"/>
                    <a:pt x="2124" y="1687"/>
                  </a:cubicBezTo>
                  <a:cubicBezTo>
                    <a:pt x="1283" y="2720"/>
                    <a:pt x="260" y="3239"/>
                    <a:pt x="82" y="4710"/>
                  </a:cubicBezTo>
                  <a:cubicBezTo>
                    <a:pt x="0" y="5373"/>
                    <a:pt x="630" y="5883"/>
                    <a:pt x="1120" y="6219"/>
                  </a:cubicBezTo>
                  <a:cubicBezTo>
                    <a:pt x="2412" y="7094"/>
                    <a:pt x="4042" y="7502"/>
                    <a:pt x="5546" y="7824"/>
                  </a:cubicBezTo>
                  <a:cubicBezTo>
                    <a:pt x="7247" y="8194"/>
                    <a:pt x="8992" y="8444"/>
                    <a:pt x="10731" y="8560"/>
                  </a:cubicBezTo>
                  <a:cubicBezTo>
                    <a:pt x="11097" y="8584"/>
                    <a:pt x="11481" y="8617"/>
                    <a:pt x="11783" y="8819"/>
                  </a:cubicBezTo>
                  <a:cubicBezTo>
                    <a:pt x="12014" y="8973"/>
                    <a:pt x="12173" y="9203"/>
                    <a:pt x="12326" y="9429"/>
                  </a:cubicBezTo>
                  <a:cubicBezTo>
                    <a:pt x="14537" y="12678"/>
                    <a:pt x="16536" y="16061"/>
                    <a:pt x="18310" y="19564"/>
                  </a:cubicBezTo>
                  <a:cubicBezTo>
                    <a:pt x="18530" y="19996"/>
                    <a:pt x="18670" y="20588"/>
                    <a:pt x="18958" y="20963"/>
                  </a:cubicBezTo>
                  <a:cubicBezTo>
                    <a:pt x="19295" y="21395"/>
                    <a:pt x="20083" y="21564"/>
                    <a:pt x="20583" y="21674"/>
                  </a:cubicBezTo>
                  <a:cubicBezTo>
                    <a:pt x="21309" y="21837"/>
                    <a:pt x="22044" y="21910"/>
                    <a:pt x="22769" y="22068"/>
                  </a:cubicBezTo>
                  <a:cubicBezTo>
                    <a:pt x="23005" y="22116"/>
                    <a:pt x="23241" y="22169"/>
                    <a:pt x="23481" y="22207"/>
                  </a:cubicBezTo>
                  <a:cubicBezTo>
                    <a:pt x="23674" y="22239"/>
                    <a:pt x="23872" y="22259"/>
                    <a:pt x="24068" y="22259"/>
                  </a:cubicBezTo>
                  <a:cubicBezTo>
                    <a:pt x="24380" y="22259"/>
                    <a:pt x="24689" y="22208"/>
                    <a:pt x="24966" y="22072"/>
                  </a:cubicBezTo>
                  <a:cubicBezTo>
                    <a:pt x="25139" y="21992"/>
                    <a:pt x="25321" y="21808"/>
                    <a:pt x="25240" y="21631"/>
                  </a:cubicBezTo>
                  <a:cubicBezTo>
                    <a:pt x="24601" y="21444"/>
                    <a:pt x="23884" y="21231"/>
                    <a:pt x="23312" y="20881"/>
                  </a:cubicBezTo>
                  <a:cubicBezTo>
                    <a:pt x="22241" y="20233"/>
                    <a:pt x="21817" y="19060"/>
                    <a:pt x="21467" y="17911"/>
                  </a:cubicBezTo>
                  <a:cubicBezTo>
                    <a:pt x="20766" y="15619"/>
                    <a:pt x="20054" y="13326"/>
                    <a:pt x="19309" y="11049"/>
                  </a:cubicBezTo>
                  <a:cubicBezTo>
                    <a:pt x="18973" y="10011"/>
                    <a:pt x="18652" y="9021"/>
                    <a:pt x="18377" y="7963"/>
                  </a:cubicBezTo>
                  <a:cubicBezTo>
                    <a:pt x="17858" y="5974"/>
                    <a:pt x="17459" y="4172"/>
                    <a:pt x="15873" y="2793"/>
                  </a:cubicBezTo>
                  <a:cubicBezTo>
                    <a:pt x="14393" y="1505"/>
                    <a:pt x="10015" y="770"/>
                    <a:pt x="8064" y="553"/>
                  </a:cubicBezTo>
                  <a:cubicBezTo>
                    <a:pt x="6786" y="413"/>
                    <a:pt x="5734" y="510"/>
                    <a:pt x="4541" y="29"/>
                  </a:cubicBezTo>
                  <a:cubicBezTo>
                    <a:pt x="4493" y="10"/>
                    <a:pt x="4439" y="0"/>
                    <a:pt x="4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5755535" y="2890666"/>
              <a:ext cx="879455" cy="773387"/>
            </a:xfrm>
            <a:custGeom>
              <a:avLst/>
              <a:gdLst/>
              <a:ahLst/>
              <a:cxnLst/>
              <a:rect l="l" t="t" r="r" b="b"/>
              <a:pathLst>
                <a:path w="25438" h="22370" extrusionOk="0">
                  <a:moveTo>
                    <a:pt x="4438" y="109"/>
                  </a:moveTo>
                  <a:cubicBezTo>
                    <a:pt x="4491" y="109"/>
                    <a:pt x="4538" y="117"/>
                    <a:pt x="4581" y="134"/>
                  </a:cubicBezTo>
                  <a:cubicBezTo>
                    <a:pt x="5446" y="484"/>
                    <a:pt x="6243" y="532"/>
                    <a:pt x="7089" y="585"/>
                  </a:cubicBezTo>
                  <a:cubicBezTo>
                    <a:pt x="7416" y="604"/>
                    <a:pt x="7757" y="629"/>
                    <a:pt x="8117" y="667"/>
                  </a:cubicBezTo>
                  <a:cubicBezTo>
                    <a:pt x="10337" y="912"/>
                    <a:pt x="14480" y="1656"/>
                    <a:pt x="15898" y="2887"/>
                  </a:cubicBezTo>
                  <a:cubicBezTo>
                    <a:pt x="17392" y="4194"/>
                    <a:pt x="17816" y="5848"/>
                    <a:pt x="18310" y="7755"/>
                  </a:cubicBezTo>
                  <a:lnTo>
                    <a:pt x="18382" y="8034"/>
                  </a:lnTo>
                  <a:cubicBezTo>
                    <a:pt x="18641" y="9044"/>
                    <a:pt x="18949" y="9985"/>
                    <a:pt x="19271" y="10975"/>
                  </a:cubicBezTo>
                  <a:lnTo>
                    <a:pt x="19320" y="11120"/>
                  </a:lnTo>
                  <a:cubicBezTo>
                    <a:pt x="19963" y="13109"/>
                    <a:pt x="20631" y="15223"/>
                    <a:pt x="21472" y="17982"/>
                  </a:cubicBezTo>
                  <a:cubicBezTo>
                    <a:pt x="21824" y="19140"/>
                    <a:pt x="22261" y="20327"/>
                    <a:pt x="23341" y="20985"/>
                  </a:cubicBezTo>
                  <a:cubicBezTo>
                    <a:pt x="23928" y="21341"/>
                    <a:pt x="24663" y="21557"/>
                    <a:pt x="25259" y="21735"/>
                  </a:cubicBezTo>
                  <a:cubicBezTo>
                    <a:pt x="25298" y="21875"/>
                    <a:pt x="25125" y="22019"/>
                    <a:pt x="25000" y="22081"/>
                  </a:cubicBezTo>
                  <a:cubicBezTo>
                    <a:pt x="24755" y="22200"/>
                    <a:pt x="24466" y="22260"/>
                    <a:pt x="24127" y="22260"/>
                  </a:cubicBezTo>
                  <a:cubicBezTo>
                    <a:pt x="23948" y="22260"/>
                    <a:pt x="23755" y="22244"/>
                    <a:pt x="23548" y="22210"/>
                  </a:cubicBezTo>
                  <a:cubicBezTo>
                    <a:pt x="23346" y="22177"/>
                    <a:pt x="23140" y="22134"/>
                    <a:pt x="22942" y="22090"/>
                  </a:cubicBezTo>
                  <a:lnTo>
                    <a:pt x="22837" y="22071"/>
                  </a:lnTo>
                  <a:cubicBezTo>
                    <a:pt x="22487" y="21994"/>
                    <a:pt x="22130" y="21937"/>
                    <a:pt x="21784" y="21884"/>
                  </a:cubicBezTo>
                  <a:cubicBezTo>
                    <a:pt x="21414" y="21821"/>
                    <a:pt x="21030" y="21759"/>
                    <a:pt x="20655" y="21677"/>
                  </a:cubicBezTo>
                  <a:lnTo>
                    <a:pt x="20622" y="21673"/>
                  </a:lnTo>
                  <a:cubicBezTo>
                    <a:pt x="20127" y="21562"/>
                    <a:pt x="19377" y="21394"/>
                    <a:pt x="19060" y="20985"/>
                  </a:cubicBezTo>
                  <a:cubicBezTo>
                    <a:pt x="18883" y="20759"/>
                    <a:pt x="18761" y="20437"/>
                    <a:pt x="18641" y="20134"/>
                  </a:cubicBezTo>
                  <a:cubicBezTo>
                    <a:pt x="18575" y="19947"/>
                    <a:pt x="18497" y="19759"/>
                    <a:pt x="18415" y="19597"/>
                  </a:cubicBezTo>
                  <a:cubicBezTo>
                    <a:pt x="16647" y="16102"/>
                    <a:pt x="14634" y="12690"/>
                    <a:pt x="12433" y="9456"/>
                  </a:cubicBezTo>
                  <a:cubicBezTo>
                    <a:pt x="12284" y="9240"/>
                    <a:pt x="12116" y="8995"/>
                    <a:pt x="11870" y="8831"/>
                  </a:cubicBezTo>
                  <a:cubicBezTo>
                    <a:pt x="11568" y="8629"/>
                    <a:pt x="11202" y="8587"/>
                    <a:pt x="10789" y="8563"/>
                  </a:cubicBezTo>
                  <a:cubicBezTo>
                    <a:pt x="9059" y="8443"/>
                    <a:pt x="7314" y="8197"/>
                    <a:pt x="5613" y="7827"/>
                  </a:cubicBezTo>
                  <a:cubicBezTo>
                    <a:pt x="4158" y="7515"/>
                    <a:pt x="2499" y="7101"/>
                    <a:pt x="1212" y="6227"/>
                  </a:cubicBezTo>
                  <a:cubicBezTo>
                    <a:pt x="736" y="5905"/>
                    <a:pt x="116" y="5405"/>
                    <a:pt x="192" y="4776"/>
                  </a:cubicBezTo>
                  <a:cubicBezTo>
                    <a:pt x="323" y="3732"/>
                    <a:pt x="866" y="3184"/>
                    <a:pt x="1500" y="2556"/>
                  </a:cubicBezTo>
                  <a:cubicBezTo>
                    <a:pt x="1740" y="2315"/>
                    <a:pt x="1990" y="2070"/>
                    <a:pt x="2226" y="1782"/>
                  </a:cubicBezTo>
                  <a:cubicBezTo>
                    <a:pt x="2925" y="925"/>
                    <a:pt x="3913" y="109"/>
                    <a:pt x="4438" y="109"/>
                  </a:cubicBezTo>
                  <a:close/>
                  <a:moveTo>
                    <a:pt x="4442" y="1"/>
                  </a:moveTo>
                  <a:cubicBezTo>
                    <a:pt x="3823" y="1"/>
                    <a:pt x="2763" y="952"/>
                    <a:pt x="2144" y="1709"/>
                  </a:cubicBezTo>
                  <a:cubicBezTo>
                    <a:pt x="1908" y="1993"/>
                    <a:pt x="1663" y="2243"/>
                    <a:pt x="1423" y="2479"/>
                  </a:cubicBezTo>
                  <a:cubicBezTo>
                    <a:pt x="804" y="3098"/>
                    <a:pt x="217" y="3680"/>
                    <a:pt x="87" y="4761"/>
                  </a:cubicBezTo>
                  <a:cubicBezTo>
                    <a:pt x="1" y="5453"/>
                    <a:pt x="654" y="5981"/>
                    <a:pt x="1150" y="6318"/>
                  </a:cubicBezTo>
                  <a:cubicBezTo>
                    <a:pt x="2456" y="7203"/>
                    <a:pt x="4129" y="7616"/>
                    <a:pt x="5595" y="7933"/>
                  </a:cubicBezTo>
                  <a:cubicBezTo>
                    <a:pt x="7300" y="8303"/>
                    <a:pt x="9044" y="8553"/>
                    <a:pt x="10785" y="8669"/>
                  </a:cubicBezTo>
                  <a:cubicBezTo>
                    <a:pt x="11178" y="8697"/>
                    <a:pt x="11530" y="8736"/>
                    <a:pt x="11812" y="8922"/>
                  </a:cubicBezTo>
                  <a:cubicBezTo>
                    <a:pt x="12038" y="9072"/>
                    <a:pt x="12198" y="9308"/>
                    <a:pt x="12342" y="9519"/>
                  </a:cubicBezTo>
                  <a:cubicBezTo>
                    <a:pt x="14542" y="12748"/>
                    <a:pt x="16552" y="16155"/>
                    <a:pt x="18320" y="19644"/>
                  </a:cubicBezTo>
                  <a:cubicBezTo>
                    <a:pt x="18402" y="19803"/>
                    <a:pt x="18468" y="19981"/>
                    <a:pt x="18541" y="20173"/>
                  </a:cubicBezTo>
                  <a:cubicBezTo>
                    <a:pt x="18661" y="20485"/>
                    <a:pt x="18786" y="20812"/>
                    <a:pt x="18978" y="21052"/>
                  </a:cubicBezTo>
                  <a:cubicBezTo>
                    <a:pt x="19315" y="21489"/>
                    <a:pt x="20088" y="21662"/>
                    <a:pt x="20598" y="21778"/>
                  </a:cubicBezTo>
                  <a:lnTo>
                    <a:pt x="20631" y="21782"/>
                  </a:lnTo>
                  <a:cubicBezTo>
                    <a:pt x="21006" y="21869"/>
                    <a:pt x="21396" y="21926"/>
                    <a:pt x="21766" y="21990"/>
                  </a:cubicBezTo>
                  <a:cubicBezTo>
                    <a:pt x="22112" y="22042"/>
                    <a:pt x="22467" y="22099"/>
                    <a:pt x="22813" y="22177"/>
                  </a:cubicBezTo>
                  <a:lnTo>
                    <a:pt x="22919" y="22196"/>
                  </a:lnTo>
                  <a:cubicBezTo>
                    <a:pt x="23121" y="22239"/>
                    <a:pt x="23328" y="22287"/>
                    <a:pt x="23529" y="22316"/>
                  </a:cubicBezTo>
                  <a:cubicBezTo>
                    <a:pt x="23740" y="22350"/>
                    <a:pt x="23938" y="22369"/>
                    <a:pt x="24125" y="22369"/>
                  </a:cubicBezTo>
                  <a:cubicBezTo>
                    <a:pt x="24481" y="22369"/>
                    <a:pt x="24783" y="22307"/>
                    <a:pt x="25047" y="22177"/>
                  </a:cubicBezTo>
                  <a:cubicBezTo>
                    <a:pt x="25264" y="22071"/>
                    <a:pt x="25437" y="21864"/>
                    <a:pt x="25346" y="21667"/>
                  </a:cubicBezTo>
                  <a:lnTo>
                    <a:pt x="25336" y="21644"/>
                  </a:lnTo>
                  <a:lnTo>
                    <a:pt x="25313" y="21633"/>
                  </a:lnTo>
                  <a:cubicBezTo>
                    <a:pt x="24721" y="21460"/>
                    <a:pt x="23980" y="21245"/>
                    <a:pt x="23399" y="20894"/>
                  </a:cubicBezTo>
                  <a:cubicBezTo>
                    <a:pt x="22352" y="20254"/>
                    <a:pt x="21939" y="19135"/>
                    <a:pt x="21573" y="17947"/>
                  </a:cubicBezTo>
                  <a:cubicBezTo>
                    <a:pt x="20733" y="15190"/>
                    <a:pt x="20069" y="13074"/>
                    <a:pt x="19420" y="11085"/>
                  </a:cubicBezTo>
                  <a:lnTo>
                    <a:pt x="19373" y="10941"/>
                  </a:lnTo>
                  <a:cubicBezTo>
                    <a:pt x="19050" y="9951"/>
                    <a:pt x="18748" y="9015"/>
                    <a:pt x="18483" y="8005"/>
                  </a:cubicBezTo>
                  <a:lnTo>
                    <a:pt x="18415" y="7731"/>
                  </a:lnTo>
                  <a:cubicBezTo>
                    <a:pt x="17940" y="5881"/>
                    <a:pt x="17488" y="4136"/>
                    <a:pt x="15965" y="2805"/>
                  </a:cubicBezTo>
                  <a:cubicBezTo>
                    <a:pt x="14533" y="1556"/>
                    <a:pt x="10366" y="806"/>
                    <a:pt x="8127" y="556"/>
                  </a:cubicBezTo>
                  <a:cubicBezTo>
                    <a:pt x="7766" y="518"/>
                    <a:pt x="7425" y="498"/>
                    <a:pt x="7094" y="474"/>
                  </a:cubicBezTo>
                  <a:cubicBezTo>
                    <a:pt x="6258" y="427"/>
                    <a:pt x="5469" y="374"/>
                    <a:pt x="4619" y="32"/>
                  </a:cubicBezTo>
                  <a:cubicBezTo>
                    <a:pt x="4565" y="11"/>
                    <a:pt x="4506" y="1"/>
                    <a:pt x="4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5729640" y="2507255"/>
              <a:ext cx="373487" cy="439624"/>
            </a:xfrm>
            <a:custGeom>
              <a:avLst/>
              <a:gdLst/>
              <a:ahLst/>
              <a:cxnLst/>
              <a:rect l="l" t="t" r="r" b="b"/>
              <a:pathLst>
                <a:path w="10803" h="12716" extrusionOk="0">
                  <a:moveTo>
                    <a:pt x="844" y="1"/>
                  </a:moveTo>
                  <a:cubicBezTo>
                    <a:pt x="833" y="1"/>
                    <a:pt x="823" y="1"/>
                    <a:pt x="812" y="2"/>
                  </a:cubicBezTo>
                  <a:cubicBezTo>
                    <a:pt x="0" y="50"/>
                    <a:pt x="404" y="2146"/>
                    <a:pt x="480" y="2727"/>
                  </a:cubicBezTo>
                  <a:cubicBezTo>
                    <a:pt x="673" y="4178"/>
                    <a:pt x="874" y="5653"/>
                    <a:pt x="1446" y="7004"/>
                  </a:cubicBezTo>
                  <a:cubicBezTo>
                    <a:pt x="2287" y="8993"/>
                    <a:pt x="3902" y="10590"/>
                    <a:pt x="5752" y="11704"/>
                  </a:cubicBezTo>
                  <a:cubicBezTo>
                    <a:pt x="6689" y="12269"/>
                    <a:pt x="7806" y="12716"/>
                    <a:pt x="8872" y="12716"/>
                  </a:cubicBezTo>
                  <a:cubicBezTo>
                    <a:pt x="9403" y="12716"/>
                    <a:pt x="9921" y="12605"/>
                    <a:pt x="10399" y="12343"/>
                  </a:cubicBezTo>
                  <a:cubicBezTo>
                    <a:pt x="10596" y="12238"/>
                    <a:pt x="10803" y="12040"/>
                    <a:pt x="10731" y="11829"/>
                  </a:cubicBezTo>
                  <a:cubicBezTo>
                    <a:pt x="10702" y="11732"/>
                    <a:pt x="10616" y="11666"/>
                    <a:pt x="10538" y="11603"/>
                  </a:cubicBezTo>
                  <a:cubicBezTo>
                    <a:pt x="9367" y="10685"/>
                    <a:pt x="8131" y="9849"/>
                    <a:pt x="6843" y="9099"/>
                  </a:cubicBezTo>
                  <a:cubicBezTo>
                    <a:pt x="6319" y="8796"/>
                    <a:pt x="5772" y="8489"/>
                    <a:pt x="5421" y="7994"/>
                  </a:cubicBezTo>
                  <a:cubicBezTo>
                    <a:pt x="5161" y="7624"/>
                    <a:pt x="5031" y="7177"/>
                    <a:pt x="4907" y="6740"/>
                  </a:cubicBezTo>
                  <a:cubicBezTo>
                    <a:pt x="4430" y="5087"/>
                    <a:pt x="3888" y="3424"/>
                    <a:pt x="2950" y="1982"/>
                  </a:cubicBezTo>
                  <a:cubicBezTo>
                    <a:pt x="2605" y="1461"/>
                    <a:pt x="1600"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5733270" y="2505457"/>
              <a:ext cx="372035" cy="443323"/>
            </a:xfrm>
            <a:custGeom>
              <a:avLst/>
              <a:gdLst/>
              <a:ahLst/>
              <a:cxnLst/>
              <a:rect l="l" t="t" r="r" b="b"/>
              <a:pathLst>
                <a:path w="10761" h="12823" extrusionOk="0">
                  <a:moveTo>
                    <a:pt x="741" y="107"/>
                  </a:moveTo>
                  <a:cubicBezTo>
                    <a:pt x="1448" y="107"/>
                    <a:pt x="2413" y="1472"/>
                    <a:pt x="2797" y="2067"/>
                  </a:cubicBezTo>
                  <a:cubicBezTo>
                    <a:pt x="3764" y="3548"/>
                    <a:pt x="4311" y="5288"/>
                    <a:pt x="4748" y="6807"/>
                  </a:cubicBezTo>
                  <a:lnTo>
                    <a:pt x="4758" y="6825"/>
                  </a:lnTo>
                  <a:cubicBezTo>
                    <a:pt x="4879" y="7258"/>
                    <a:pt x="5008" y="7705"/>
                    <a:pt x="5272" y="8075"/>
                  </a:cubicBezTo>
                  <a:cubicBezTo>
                    <a:pt x="5614" y="8560"/>
                    <a:pt x="6137" y="8863"/>
                    <a:pt x="6642" y="9156"/>
                  </a:cubicBezTo>
                  <a:lnTo>
                    <a:pt x="6709" y="9200"/>
                  </a:lnTo>
                  <a:cubicBezTo>
                    <a:pt x="7993" y="9944"/>
                    <a:pt x="9233" y="10786"/>
                    <a:pt x="10400" y="11698"/>
                  </a:cubicBezTo>
                  <a:cubicBezTo>
                    <a:pt x="10482" y="11760"/>
                    <a:pt x="10549" y="11818"/>
                    <a:pt x="10578" y="11895"/>
                  </a:cubicBezTo>
                  <a:cubicBezTo>
                    <a:pt x="10635" y="12073"/>
                    <a:pt x="10448" y="12250"/>
                    <a:pt x="10271" y="12347"/>
                  </a:cubicBezTo>
                  <a:cubicBezTo>
                    <a:pt x="9789" y="12612"/>
                    <a:pt x="9276" y="12716"/>
                    <a:pt x="8766" y="12716"/>
                  </a:cubicBezTo>
                  <a:cubicBezTo>
                    <a:pt x="7572" y="12716"/>
                    <a:pt x="6394" y="12142"/>
                    <a:pt x="5676" y="11708"/>
                  </a:cubicBezTo>
                  <a:cubicBezTo>
                    <a:pt x="4263" y="10862"/>
                    <a:pt x="2375" y="9358"/>
                    <a:pt x="1390" y="7037"/>
                  </a:cubicBezTo>
                  <a:cubicBezTo>
                    <a:pt x="818" y="5682"/>
                    <a:pt x="621" y="4201"/>
                    <a:pt x="428" y="2770"/>
                  </a:cubicBezTo>
                  <a:cubicBezTo>
                    <a:pt x="423" y="2717"/>
                    <a:pt x="410" y="2644"/>
                    <a:pt x="399" y="2558"/>
                  </a:cubicBezTo>
                  <a:cubicBezTo>
                    <a:pt x="308" y="1943"/>
                    <a:pt x="115" y="665"/>
                    <a:pt x="457" y="242"/>
                  </a:cubicBezTo>
                  <a:cubicBezTo>
                    <a:pt x="525" y="160"/>
                    <a:pt x="606" y="117"/>
                    <a:pt x="712" y="111"/>
                  </a:cubicBezTo>
                  <a:cubicBezTo>
                    <a:pt x="721" y="111"/>
                    <a:pt x="731" y="107"/>
                    <a:pt x="741" y="107"/>
                  </a:cubicBezTo>
                  <a:close/>
                  <a:moveTo>
                    <a:pt x="736" y="1"/>
                  </a:moveTo>
                  <a:cubicBezTo>
                    <a:pt x="725" y="1"/>
                    <a:pt x="714" y="1"/>
                    <a:pt x="702" y="2"/>
                  </a:cubicBezTo>
                  <a:cubicBezTo>
                    <a:pt x="572" y="11"/>
                    <a:pt x="457" y="69"/>
                    <a:pt x="370" y="175"/>
                  </a:cubicBezTo>
                  <a:cubicBezTo>
                    <a:pt x="0" y="636"/>
                    <a:pt x="188" y="1894"/>
                    <a:pt x="288" y="2577"/>
                  </a:cubicBezTo>
                  <a:cubicBezTo>
                    <a:pt x="303" y="2659"/>
                    <a:pt x="313" y="2731"/>
                    <a:pt x="323" y="2784"/>
                  </a:cubicBezTo>
                  <a:cubicBezTo>
                    <a:pt x="515" y="4225"/>
                    <a:pt x="712" y="5711"/>
                    <a:pt x="1288" y="7080"/>
                  </a:cubicBezTo>
                  <a:cubicBezTo>
                    <a:pt x="2284" y="9430"/>
                    <a:pt x="4191" y="10944"/>
                    <a:pt x="5618" y="11804"/>
                  </a:cubicBezTo>
                  <a:cubicBezTo>
                    <a:pt x="6349" y="12241"/>
                    <a:pt x="7545" y="12823"/>
                    <a:pt x="8766" y="12823"/>
                  </a:cubicBezTo>
                  <a:cubicBezTo>
                    <a:pt x="9295" y="12823"/>
                    <a:pt x="9823" y="12718"/>
                    <a:pt x="10323" y="12443"/>
                  </a:cubicBezTo>
                  <a:cubicBezTo>
                    <a:pt x="10549" y="12318"/>
                    <a:pt x="10761" y="12102"/>
                    <a:pt x="10679" y="11862"/>
                  </a:cubicBezTo>
                  <a:cubicBezTo>
                    <a:pt x="10640" y="11746"/>
                    <a:pt x="10540" y="11669"/>
                    <a:pt x="10467" y="11611"/>
                  </a:cubicBezTo>
                  <a:cubicBezTo>
                    <a:pt x="9295" y="10699"/>
                    <a:pt x="8051" y="9853"/>
                    <a:pt x="6767" y="9103"/>
                  </a:cubicBezTo>
                  <a:lnTo>
                    <a:pt x="6695" y="9065"/>
                  </a:lnTo>
                  <a:cubicBezTo>
                    <a:pt x="6199" y="8777"/>
                    <a:pt x="5691" y="8479"/>
                    <a:pt x="5363" y="8012"/>
                  </a:cubicBezTo>
                  <a:cubicBezTo>
                    <a:pt x="5109" y="7657"/>
                    <a:pt x="4984" y="7220"/>
                    <a:pt x="4859" y="6796"/>
                  </a:cubicBezTo>
                  <a:lnTo>
                    <a:pt x="4855" y="6778"/>
                  </a:lnTo>
                  <a:cubicBezTo>
                    <a:pt x="4417" y="5250"/>
                    <a:pt x="3864" y="3500"/>
                    <a:pt x="2889" y="2005"/>
                  </a:cubicBezTo>
                  <a:cubicBezTo>
                    <a:pt x="2396" y="1253"/>
                    <a:pt x="1466" y="1"/>
                    <a:pt x="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5785786" y="3128457"/>
              <a:ext cx="536185" cy="939819"/>
            </a:xfrm>
            <a:custGeom>
              <a:avLst/>
              <a:gdLst/>
              <a:ahLst/>
              <a:cxnLst/>
              <a:rect l="l" t="t" r="r" b="b"/>
              <a:pathLst>
                <a:path w="15509" h="27184" extrusionOk="0">
                  <a:moveTo>
                    <a:pt x="11144" y="1"/>
                  </a:moveTo>
                  <a:cubicBezTo>
                    <a:pt x="10139" y="1"/>
                    <a:pt x="9135" y="228"/>
                    <a:pt x="8160" y="487"/>
                  </a:cubicBezTo>
                  <a:cubicBezTo>
                    <a:pt x="6964" y="810"/>
                    <a:pt x="5776" y="1185"/>
                    <a:pt x="4542" y="1266"/>
                  </a:cubicBezTo>
                  <a:cubicBezTo>
                    <a:pt x="4368" y="1278"/>
                    <a:pt x="4193" y="1284"/>
                    <a:pt x="4019" y="1284"/>
                  </a:cubicBezTo>
                  <a:cubicBezTo>
                    <a:pt x="3409" y="1284"/>
                    <a:pt x="2800" y="1212"/>
                    <a:pt x="2206" y="1070"/>
                  </a:cubicBezTo>
                  <a:cubicBezTo>
                    <a:pt x="1826" y="978"/>
                    <a:pt x="1451" y="858"/>
                    <a:pt x="1087" y="709"/>
                  </a:cubicBezTo>
                  <a:cubicBezTo>
                    <a:pt x="854" y="617"/>
                    <a:pt x="405" y="301"/>
                    <a:pt x="181" y="301"/>
                  </a:cubicBezTo>
                  <a:cubicBezTo>
                    <a:pt x="54" y="301"/>
                    <a:pt x="0" y="404"/>
                    <a:pt x="102" y="709"/>
                  </a:cubicBezTo>
                  <a:cubicBezTo>
                    <a:pt x="288" y="1285"/>
                    <a:pt x="726" y="1911"/>
                    <a:pt x="1134" y="2352"/>
                  </a:cubicBezTo>
                  <a:cubicBezTo>
                    <a:pt x="1721" y="2991"/>
                    <a:pt x="2495" y="3428"/>
                    <a:pt x="3283" y="3794"/>
                  </a:cubicBezTo>
                  <a:cubicBezTo>
                    <a:pt x="4988" y="4582"/>
                    <a:pt x="6838" y="5067"/>
                    <a:pt x="8717" y="5212"/>
                  </a:cubicBezTo>
                  <a:lnTo>
                    <a:pt x="8717" y="5212"/>
                  </a:lnTo>
                  <a:cubicBezTo>
                    <a:pt x="8717" y="5212"/>
                    <a:pt x="8717" y="5211"/>
                    <a:pt x="8717" y="5211"/>
                  </a:cubicBezTo>
                  <a:cubicBezTo>
                    <a:pt x="8612" y="5211"/>
                    <a:pt x="8324" y="16871"/>
                    <a:pt x="8367" y="17865"/>
                  </a:cubicBezTo>
                  <a:cubicBezTo>
                    <a:pt x="8429" y="19417"/>
                    <a:pt x="8453" y="20965"/>
                    <a:pt x="8487" y="22516"/>
                  </a:cubicBezTo>
                  <a:cubicBezTo>
                    <a:pt x="8492" y="22733"/>
                    <a:pt x="8497" y="22944"/>
                    <a:pt x="8550" y="23151"/>
                  </a:cubicBezTo>
                  <a:cubicBezTo>
                    <a:pt x="8626" y="23449"/>
                    <a:pt x="8799" y="23714"/>
                    <a:pt x="8987" y="23958"/>
                  </a:cubicBezTo>
                  <a:cubicBezTo>
                    <a:pt x="9957" y="25237"/>
                    <a:pt x="11245" y="25823"/>
                    <a:pt x="12500" y="26726"/>
                  </a:cubicBezTo>
                  <a:cubicBezTo>
                    <a:pt x="12649" y="26837"/>
                    <a:pt x="12802" y="26943"/>
                    <a:pt x="12951" y="27054"/>
                  </a:cubicBezTo>
                  <a:cubicBezTo>
                    <a:pt x="13033" y="27111"/>
                    <a:pt x="13124" y="27174"/>
                    <a:pt x="13226" y="27183"/>
                  </a:cubicBezTo>
                  <a:cubicBezTo>
                    <a:pt x="13233" y="27184"/>
                    <a:pt x="13240" y="27184"/>
                    <a:pt x="13247" y="27184"/>
                  </a:cubicBezTo>
                  <a:cubicBezTo>
                    <a:pt x="13342" y="27184"/>
                    <a:pt x="13442" y="27123"/>
                    <a:pt x="13452" y="27029"/>
                  </a:cubicBezTo>
                  <a:cubicBezTo>
                    <a:pt x="13461" y="26943"/>
                    <a:pt x="13394" y="26870"/>
                    <a:pt x="13331" y="26808"/>
                  </a:cubicBezTo>
                  <a:cubicBezTo>
                    <a:pt x="13135" y="26617"/>
                    <a:pt x="12937" y="26424"/>
                    <a:pt x="12736" y="26236"/>
                  </a:cubicBezTo>
                  <a:cubicBezTo>
                    <a:pt x="12428" y="25934"/>
                    <a:pt x="12216" y="25333"/>
                    <a:pt x="12043" y="24925"/>
                  </a:cubicBezTo>
                  <a:cubicBezTo>
                    <a:pt x="11764" y="24261"/>
                    <a:pt x="11625" y="23488"/>
                    <a:pt x="11654" y="22767"/>
                  </a:cubicBezTo>
                  <a:cubicBezTo>
                    <a:pt x="11658" y="22623"/>
                    <a:pt x="11673" y="22478"/>
                    <a:pt x="11693" y="22334"/>
                  </a:cubicBezTo>
                  <a:cubicBezTo>
                    <a:pt x="11745" y="21964"/>
                    <a:pt x="11827" y="21599"/>
                    <a:pt x="11904" y="21234"/>
                  </a:cubicBezTo>
                  <a:cubicBezTo>
                    <a:pt x="12918" y="16514"/>
                    <a:pt x="14426" y="11887"/>
                    <a:pt x="15182" y="7076"/>
                  </a:cubicBezTo>
                  <a:cubicBezTo>
                    <a:pt x="15369" y="5904"/>
                    <a:pt x="15508" y="4703"/>
                    <a:pt x="15335" y="3521"/>
                  </a:cubicBezTo>
                  <a:cubicBezTo>
                    <a:pt x="15211" y="2694"/>
                    <a:pt x="14951" y="1733"/>
                    <a:pt x="14335" y="1141"/>
                  </a:cubicBezTo>
                  <a:cubicBezTo>
                    <a:pt x="13658" y="498"/>
                    <a:pt x="12731" y="137"/>
                    <a:pt x="11813" y="36"/>
                  </a:cubicBezTo>
                  <a:cubicBezTo>
                    <a:pt x="11590" y="12"/>
                    <a:pt x="11367" y="1"/>
                    <a:pt x="11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5784783" y="3126555"/>
              <a:ext cx="539331" cy="943691"/>
            </a:xfrm>
            <a:custGeom>
              <a:avLst/>
              <a:gdLst/>
              <a:ahLst/>
              <a:cxnLst/>
              <a:rect l="l" t="t" r="r" b="b"/>
              <a:pathLst>
                <a:path w="15600" h="27296" extrusionOk="0">
                  <a:moveTo>
                    <a:pt x="11167" y="109"/>
                  </a:moveTo>
                  <a:cubicBezTo>
                    <a:pt x="11391" y="109"/>
                    <a:pt x="11614" y="120"/>
                    <a:pt x="11837" y="144"/>
                  </a:cubicBezTo>
                  <a:cubicBezTo>
                    <a:pt x="12822" y="254"/>
                    <a:pt x="13706" y="644"/>
                    <a:pt x="14326" y="1234"/>
                  </a:cubicBezTo>
                  <a:cubicBezTo>
                    <a:pt x="14816" y="1706"/>
                    <a:pt x="15147" y="2498"/>
                    <a:pt x="15311" y="3585"/>
                  </a:cubicBezTo>
                  <a:cubicBezTo>
                    <a:pt x="15489" y="4810"/>
                    <a:pt x="15326" y="6055"/>
                    <a:pt x="15158" y="7127"/>
                  </a:cubicBezTo>
                  <a:cubicBezTo>
                    <a:pt x="14701" y="10029"/>
                    <a:pt x="13956" y="12912"/>
                    <a:pt x="13235" y="15704"/>
                  </a:cubicBezTo>
                  <a:cubicBezTo>
                    <a:pt x="12769" y="17525"/>
                    <a:pt x="12284" y="19410"/>
                    <a:pt x="11880" y="21274"/>
                  </a:cubicBezTo>
                  <a:lnTo>
                    <a:pt x="11846" y="21438"/>
                  </a:lnTo>
                  <a:cubicBezTo>
                    <a:pt x="11780" y="21746"/>
                    <a:pt x="11711" y="22063"/>
                    <a:pt x="11669" y="22380"/>
                  </a:cubicBezTo>
                  <a:cubicBezTo>
                    <a:pt x="11649" y="22538"/>
                    <a:pt x="11635" y="22682"/>
                    <a:pt x="11630" y="22822"/>
                  </a:cubicBezTo>
                  <a:cubicBezTo>
                    <a:pt x="11596" y="23547"/>
                    <a:pt x="11736" y="24316"/>
                    <a:pt x="12024" y="24999"/>
                  </a:cubicBezTo>
                  <a:cubicBezTo>
                    <a:pt x="12048" y="25061"/>
                    <a:pt x="12077" y="25128"/>
                    <a:pt x="12106" y="25201"/>
                  </a:cubicBezTo>
                  <a:cubicBezTo>
                    <a:pt x="12264" y="25585"/>
                    <a:pt x="12457" y="26066"/>
                    <a:pt x="12731" y="26330"/>
                  </a:cubicBezTo>
                  <a:lnTo>
                    <a:pt x="13322" y="26902"/>
                  </a:lnTo>
                  <a:cubicBezTo>
                    <a:pt x="13375" y="26954"/>
                    <a:pt x="13432" y="27018"/>
                    <a:pt x="13428" y="27080"/>
                  </a:cubicBezTo>
                  <a:cubicBezTo>
                    <a:pt x="13423" y="27109"/>
                    <a:pt x="13403" y="27133"/>
                    <a:pt x="13388" y="27147"/>
                  </a:cubicBezTo>
                  <a:cubicBezTo>
                    <a:pt x="13360" y="27171"/>
                    <a:pt x="13317" y="27186"/>
                    <a:pt x="13278" y="27186"/>
                  </a:cubicBezTo>
                  <a:cubicBezTo>
                    <a:pt x="13272" y="27186"/>
                    <a:pt x="13265" y="27186"/>
                    <a:pt x="13259" y="27185"/>
                  </a:cubicBezTo>
                  <a:cubicBezTo>
                    <a:pt x="13168" y="27176"/>
                    <a:pt x="13086" y="27118"/>
                    <a:pt x="13014" y="27065"/>
                  </a:cubicBezTo>
                  <a:lnTo>
                    <a:pt x="12558" y="26738"/>
                  </a:lnTo>
                  <a:cubicBezTo>
                    <a:pt x="12217" y="26488"/>
                    <a:pt x="11871" y="26268"/>
                    <a:pt x="11534" y="26046"/>
                  </a:cubicBezTo>
                  <a:cubicBezTo>
                    <a:pt x="10620" y="25461"/>
                    <a:pt x="9761" y="24902"/>
                    <a:pt x="9059" y="23980"/>
                  </a:cubicBezTo>
                  <a:cubicBezTo>
                    <a:pt x="8881" y="23744"/>
                    <a:pt x="8708" y="23489"/>
                    <a:pt x="8631" y="23192"/>
                  </a:cubicBezTo>
                  <a:cubicBezTo>
                    <a:pt x="8579" y="22995"/>
                    <a:pt x="8573" y="22779"/>
                    <a:pt x="8569" y="22571"/>
                  </a:cubicBezTo>
                  <a:cubicBezTo>
                    <a:pt x="8559" y="22207"/>
                    <a:pt x="8555" y="21841"/>
                    <a:pt x="8544" y="21476"/>
                  </a:cubicBezTo>
                  <a:cubicBezTo>
                    <a:pt x="8521" y="20309"/>
                    <a:pt x="8497" y="19107"/>
                    <a:pt x="8449" y="17920"/>
                  </a:cubicBezTo>
                  <a:cubicBezTo>
                    <a:pt x="8400" y="16767"/>
                    <a:pt x="8704" y="5555"/>
                    <a:pt x="8790" y="5291"/>
                  </a:cubicBezTo>
                  <a:lnTo>
                    <a:pt x="8746" y="5267"/>
                  </a:lnTo>
                  <a:lnTo>
                    <a:pt x="8746" y="5213"/>
                  </a:lnTo>
                  <a:cubicBezTo>
                    <a:pt x="6867" y="5065"/>
                    <a:pt x="5046" y="4589"/>
                    <a:pt x="3331" y="3801"/>
                  </a:cubicBezTo>
                  <a:cubicBezTo>
                    <a:pt x="2673" y="3494"/>
                    <a:pt x="1836" y="3057"/>
                    <a:pt x="1202" y="2369"/>
                  </a:cubicBezTo>
                  <a:cubicBezTo>
                    <a:pt x="726" y="1850"/>
                    <a:pt x="342" y="1245"/>
                    <a:pt x="182" y="750"/>
                  </a:cubicBezTo>
                  <a:cubicBezTo>
                    <a:pt x="102" y="504"/>
                    <a:pt x="140" y="442"/>
                    <a:pt x="159" y="422"/>
                  </a:cubicBezTo>
                  <a:cubicBezTo>
                    <a:pt x="171" y="413"/>
                    <a:pt x="189" y="408"/>
                    <a:pt x="210" y="408"/>
                  </a:cubicBezTo>
                  <a:cubicBezTo>
                    <a:pt x="335" y="408"/>
                    <a:pt x="600" y="556"/>
                    <a:pt x="788" y="658"/>
                  </a:cubicBezTo>
                  <a:cubicBezTo>
                    <a:pt x="903" y="721"/>
                    <a:pt x="1014" y="783"/>
                    <a:pt x="1096" y="817"/>
                  </a:cubicBezTo>
                  <a:cubicBezTo>
                    <a:pt x="1471" y="966"/>
                    <a:pt x="1850" y="1090"/>
                    <a:pt x="2225" y="1177"/>
                  </a:cubicBezTo>
                  <a:cubicBezTo>
                    <a:pt x="2828" y="1323"/>
                    <a:pt x="3443" y="1396"/>
                    <a:pt x="4055" y="1396"/>
                  </a:cubicBezTo>
                  <a:cubicBezTo>
                    <a:pt x="4229" y="1396"/>
                    <a:pt x="4403" y="1390"/>
                    <a:pt x="4576" y="1379"/>
                  </a:cubicBezTo>
                  <a:cubicBezTo>
                    <a:pt x="5623" y="1307"/>
                    <a:pt x="6647" y="1023"/>
                    <a:pt x="7641" y="750"/>
                  </a:cubicBezTo>
                  <a:cubicBezTo>
                    <a:pt x="7829" y="697"/>
                    <a:pt x="8016" y="648"/>
                    <a:pt x="8204" y="595"/>
                  </a:cubicBezTo>
                  <a:cubicBezTo>
                    <a:pt x="9291" y="306"/>
                    <a:pt x="10239" y="109"/>
                    <a:pt x="11167" y="109"/>
                  </a:cubicBezTo>
                  <a:close/>
                  <a:moveTo>
                    <a:pt x="11152" y="0"/>
                  </a:moveTo>
                  <a:cubicBezTo>
                    <a:pt x="10218" y="0"/>
                    <a:pt x="9264" y="198"/>
                    <a:pt x="8175" y="490"/>
                  </a:cubicBezTo>
                  <a:cubicBezTo>
                    <a:pt x="7987" y="542"/>
                    <a:pt x="7800" y="591"/>
                    <a:pt x="7612" y="644"/>
                  </a:cubicBezTo>
                  <a:cubicBezTo>
                    <a:pt x="6623" y="917"/>
                    <a:pt x="5603" y="1196"/>
                    <a:pt x="4571" y="1269"/>
                  </a:cubicBezTo>
                  <a:cubicBezTo>
                    <a:pt x="4400" y="1280"/>
                    <a:pt x="4230" y="1286"/>
                    <a:pt x="4059" y="1286"/>
                  </a:cubicBezTo>
                  <a:cubicBezTo>
                    <a:pt x="3452" y="1286"/>
                    <a:pt x="2846" y="1214"/>
                    <a:pt x="2249" y="1072"/>
                  </a:cubicBezTo>
                  <a:cubicBezTo>
                    <a:pt x="1884" y="985"/>
                    <a:pt x="1509" y="865"/>
                    <a:pt x="1140" y="715"/>
                  </a:cubicBezTo>
                  <a:cubicBezTo>
                    <a:pt x="1058" y="682"/>
                    <a:pt x="952" y="624"/>
                    <a:pt x="836" y="562"/>
                  </a:cubicBezTo>
                  <a:cubicBezTo>
                    <a:pt x="607" y="432"/>
                    <a:pt x="372" y="303"/>
                    <a:pt x="210" y="303"/>
                  </a:cubicBezTo>
                  <a:cubicBezTo>
                    <a:pt x="162" y="303"/>
                    <a:pt x="120" y="314"/>
                    <a:pt x="87" y="341"/>
                  </a:cubicBezTo>
                  <a:cubicBezTo>
                    <a:pt x="5" y="409"/>
                    <a:pt x="0" y="553"/>
                    <a:pt x="78" y="783"/>
                  </a:cubicBezTo>
                  <a:cubicBezTo>
                    <a:pt x="246" y="1292"/>
                    <a:pt x="635" y="1913"/>
                    <a:pt x="1120" y="2441"/>
                  </a:cubicBezTo>
                  <a:cubicBezTo>
                    <a:pt x="1768" y="3143"/>
                    <a:pt x="2620" y="3590"/>
                    <a:pt x="3287" y="3897"/>
                  </a:cubicBezTo>
                  <a:cubicBezTo>
                    <a:pt x="4993" y="4685"/>
                    <a:pt x="6810" y="5162"/>
                    <a:pt x="8679" y="5315"/>
                  </a:cubicBezTo>
                  <a:cubicBezTo>
                    <a:pt x="8646" y="5574"/>
                    <a:pt x="8579" y="6646"/>
                    <a:pt x="8458" y="11259"/>
                  </a:cubicBezTo>
                  <a:cubicBezTo>
                    <a:pt x="8386" y="14100"/>
                    <a:pt x="8319" y="17396"/>
                    <a:pt x="8338" y="17925"/>
                  </a:cubicBezTo>
                  <a:cubicBezTo>
                    <a:pt x="8391" y="19111"/>
                    <a:pt x="8415" y="20313"/>
                    <a:pt x="8439" y="21476"/>
                  </a:cubicBezTo>
                  <a:cubicBezTo>
                    <a:pt x="8444" y="21841"/>
                    <a:pt x="8453" y="22207"/>
                    <a:pt x="8464" y="22577"/>
                  </a:cubicBezTo>
                  <a:cubicBezTo>
                    <a:pt x="8468" y="22788"/>
                    <a:pt x="8473" y="23010"/>
                    <a:pt x="8526" y="23221"/>
                  </a:cubicBezTo>
                  <a:cubicBezTo>
                    <a:pt x="8608" y="23533"/>
                    <a:pt x="8799" y="23811"/>
                    <a:pt x="8972" y="24048"/>
                  </a:cubicBezTo>
                  <a:cubicBezTo>
                    <a:pt x="9684" y="24984"/>
                    <a:pt x="10554" y="25547"/>
                    <a:pt x="11472" y="26138"/>
                  </a:cubicBezTo>
                  <a:cubicBezTo>
                    <a:pt x="11808" y="26359"/>
                    <a:pt x="12154" y="26579"/>
                    <a:pt x="12495" y="26825"/>
                  </a:cubicBezTo>
                  <a:lnTo>
                    <a:pt x="12951" y="27151"/>
                  </a:lnTo>
                  <a:cubicBezTo>
                    <a:pt x="13029" y="27209"/>
                    <a:pt x="13129" y="27282"/>
                    <a:pt x="13250" y="27291"/>
                  </a:cubicBezTo>
                  <a:cubicBezTo>
                    <a:pt x="13259" y="27291"/>
                    <a:pt x="13264" y="27296"/>
                    <a:pt x="13273" y="27296"/>
                  </a:cubicBezTo>
                  <a:cubicBezTo>
                    <a:pt x="13341" y="27296"/>
                    <a:pt x="13408" y="27271"/>
                    <a:pt x="13457" y="27229"/>
                  </a:cubicBezTo>
                  <a:cubicBezTo>
                    <a:pt x="13504" y="27195"/>
                    <a:pt x="13528" y="27142"/>
                    <a:pt x="13533" y="27089"/>
                  </a:cubicBezTo>
                  <a:cubicBezTo>
                    <a:pt x="13548" y="26969"/>
                    <a:pt x="13452" y="26873"/>
                    <a:pt x="13399" y="26825"/>
                  </a:cubicBezTo>
                  <a:lnTo>
                    <a:pt x="12803" y="26248"/>
                  </a:lnTo>
                  <a:cubicBezTo>
                    <a:pt x="12548" y="26003"/>
                    <a:pt x="12361" y="25537"/>
                    <a:pt x="12206" y="25157"/>
                  </a:cubicBezTo>
                  <a:cubicBezTo>
                    <a:pt x="12177" y="25086"/>
                    <a:pt x="12149" y="25018"/>
                    <a:pt x="12126" y="24955"/>
                  </a:cubicBezTo>
                  <a:cubicBezTo>
                    <a:pt x="11842" y="24292"/>
                    <a:pt x="11707" y="23533"/>
                    <a:pt x="11736" y="22826"/>
                  </a:cubicBezTo>
                  <a:cubicBezTo>
                    <a:pt x="11745" y="22687"/>
                    <a:pt x="11755" y="22548"/>
                    <a:pt x="11774" y="22394"/>
                  </a:cubicBezTo>
                  <a:cubicBezTo>
                    <a:pt x="11818" y="22081"/>
                    <a:pt x="11884" y="21764"/>
                    <a:pt x="11953" y="21462"/>
                  </a:cubicBezTo>
                  <a:lnTo>
                    <a:pt x="11991" y="21298"/>
                  </a:lnTo>
                  <a:cubicBezTo>
                    <a:pt x="12390" y="19434"/>
                    <a:pt x="12875" y="17550"/>
                    <a:pt x="13341" y="15729"/>
                  </a:cubicBezTo>
                  <a:cubicBezTo>
                    <a:pt x="14062" y="12936"/>
                    <a:pt x="14807" y="10053"/>
                    <a:pt x="15263" y="7141"/>
                  </a:cubicBezTo>
                  <a:cubicBezTo>
                    <a:pt x="15436" y="6065"/>
                    <a:pt x="15599" y="4810"/>
                    <a:pt x="15417" y="3570"/>
                  </a:cubicBezTo>
                  <a:cubicBezTo>
                    <a:pt x="15253" y="2460"/>
                    <a:pt x="14912" y="1648"/>
                    <a:pt x="14398" y="1158"/>
                  </a:cubicBezTo>
                  <a:cubicBezTo>
                    <a:pt x="13763" y="548"/>
                    <a:pt x="12856" y="149"/>
                    <a:pt x="11846" y="38"/>
                  </a:cubicBezTo>
                  <a:cubicBezTo>
                    <a:pt x="11615" y="12"/>
                    <a:pt x="11384" y="0"/>
                    <a:pt x="1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5467753" y="2228945"/>
              <a:ext cx="309770" cy="422545"/>
            </a:xfrm>
            <a:custGeom>
              <a:avLst/>
              <a:gdLst/>
              <a:ahLst/>
              <a:cxnLst/>
              <a:rect l="l" t="t" r="r" b="b"/>
              <a:pathLst>
                <a:path w="8960" h="12222" extrusionOk="0">
                  <a:moveTo>
                    <a:pt x="6111" y="0"/>
                  </a:moveTo>
                  <a:cubicBezTo>
                    <a:pt x="5950" y="0"/>
                    <a:pt x="5791" y="11"/>
                    <a:pt x="5639" y="36"/>
                  </a:cubicBezTo>
                  <a:cubicBezTo>
                    <a:pt x="5133" y="122"/>
                    <a:pt x="4681" y="603"/>
                    <a:pt x="4422" y="1027"/>
                  </a:cubicBezTo>
                  <a:cubicBezTo>
                    <a:pt x="3812" y="2007"/>
                    <a:pt x="3736" y="3305"/>
                    <a:pt x="3865" y="4419"/>
                  </a:cubicBezTo>
                  <a:cubicBezTo>
                    <a:pt x="3961" y="5274"/>
                    <a:pt x="3966" y="6226"/>
                    <a:pt x="3413" y="6880"/>
                  </a:cubicBezTo>
                  <a:cubicBezTo>
                    <a:pt x="2894" y="7490"/>
                    <a:pt x="2024" y="7683"/>
                    <a:pt x="1443" y="8225"/>
                  </a:cubicBezTo>
                  <a:cubicBezTo>
                    <a:pt x="1" y="9575"/>
                    <a:pt x="802" y="12221"/>
                    <a:pt x="2780" y="12221"/>
                  </a:cubicBezTo>
                  <a:cubicBezTo>
                    <a:pt x="2871" y="12221"/>
                    <a:pt x="2966" y="12216"/>
                    <a:pt x="3062" y="12204"/>
                  </a:cubicBezTo>
                  <a:cubicBezTo>
                    <a:pt x="3669" y="12132"/>
                    <a:pt x="4422" y="11719"/>
                    <a:pt x="5044" y="11719"/>
                  </a:cubicBezTo>
                  <a:cubicBezTo>
                    <a:pt x="5126" y="11719"/>
                    <a:pt x="5205" y="11726"/>
                    <a:pt x="5282" y="11742"/>
                  </a:cubicBezTo>
                  <a:cubicBezTo>
                    <a:pt x="5566" y="11800"/>
                    <a:pt x="5830" y="11930"/>
                    <a:pt x="6109" y="12012"/>
                  </a:cubicBezTo>
                  <a:cubicBezTo>
                    <a:pt x="6358" y="12092"/>
                    <a:pt x="6615" y="12135"/>
                    <a:pt x="6869" y="12135"/>
                  </a:cubicBezTo>
                  <a:cubicBezTo>
                    <a:pt x="7314" y="12135"/>
                    <a:pt x="7749" y="12004"/>
                    <a:pt x="8113" y="11714"/>
                  </a:cubicBezTo>
                  <a:cubicBezTo>
                    <a:pt x="8651" y="11292"/>
                    <a:pt x="8935" y="10613"/>
                    <a:pt x="8944" y="9936"/>
                  </a:cubicBezTo>
                  <a:cubicBezTo>
                    <a:pt x="8959" y="9038"/>
                    <a:pt x="8507" y="8282"/>
                    <a:pt x="7801" y="7750"/>
                  </a:cubicBezTo>
                  <a:cubicBezTo>
                    <a:pt x="7369" y="7423"/>
                    <a:pt x="6907" y="7129"/>
                    <a:pt x="6422" y="6875"/>
                  </a:cubicBezTo>
                  <a:cubicBezTo>
                    <a:pt x="6411" y="6500"/>
                    <a:pt x="6388" y="6024"/>
                    <a:pt x="6508" y="5669"/>
                  </a:cubicBezTo>
                  <a:cubicBezTo>
                    <a:pt x="6595" y="5394"/>
                    <a:pt x="6902" y="5289"/>
                    <a:pt x="7128" y="5159"/>
                  </a:cubicBezTo>
                  <a:cubicBezTo>
                    <a:pt x="7320" y="5053"/>
                    <a:pt x="7527" y="4977"/>
                    <a:pt x="7700" y="4837"/>
                  </a:cubicBezTo>
                  <a:cubicBezTo>
                    <a:pt x="8522" y="4183"/>
                    <a:pt x="8704" y="3276"/>
                    <a:pt x="8862" y="2285"/>
                  </a:cubicBezTo>
                  <a:cubicBezTo>
                    <a:pt x="8926" y="1877"/>
                    <a:pt x="8771" y="1137"/>
                    <a:pt x="8589" y="772"/>
                  </a:cubicBezTo>
                  <a:cubicBezTo>
                    <a:pt x="8407" y="417"/>
                    <a:pt x="8243" y="508"/>
                    <a:pt x="7868" y="363"/>
                  </a:cubicBezTo>
                  <a:cubicBezTo>
                    <a:pt x="7342" y="155"/>
                    <a:pt x="6708" y="0"/>
                    <a:pt x="6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5485247" y="2227147"/>
              <a:ext cx="294108" cy="426244"/>
            </a:xfrm>
            <a:custGeom>
              <a:avLst/>
              <a:gdLst/>
              <a:ahLst/>
              <a:cxnLst/>
              <a:rect l="l" t="t" r="r" b="b"/>
              <a:pathLst>
                <a:path w="8507" h="12329" extrusionOk="0">
                  <a:moveTo>
                    <a:pt x="5608" y="108"/>
                  </a:moveTo>
                  <a:cubicBezTo>
                    <a:pt x="6136" y="108"/>
                    <a:pt x="6747" y="232"/>
                    <a:pt x="7342" y="463"/>
                  </a:cubicBezTo>
                  <a:cubicBezTo>
                    <a:pt x="7458" y="507"/>
                    <a:pt x="7549" y="531"/>
                    <a:pt x="7631" y="549"/>
                  </a:cubicBezTo>
                  <a:cubicBezTo>
                    <a:pt x="7814" y="593"/>
                    <a:pt x="7915" y="617"/>
                    <a:pt x="8035" y="848"/>
                  </a:cubicBezTo>
                  <a:cubicBezTo>
                    <a:pt x="8208" y="1194"/>
                    <a:pt x="8367" y="1929"/>
                    <a:pt x="8304" y="2328"/>
                  </a:cubicBezTo>
                  <a:cubicBezTo>
                    <a:pt x="8136" y="3370"/>
                    <a:pt x="7948" y="4222"/>
                    <a:pt x="7160" y="4846"/>
                  </a:cubicBezTo>
                  <a:cubicBezTo>
                    <a:pt x="7045" y="4938"/>
                    <a:pt x="6920" y="5000"/>
                    <a:pt x="6785" y="5067"/>
                  </a:cubicBezTo>
                  <a:cubicBezTo>
                    <a:pt x="6723" y="5096"/>
                    <a:pt x="6661" y="5129"/>
                    <a:pt x="6597" y="5163"/>
                  </a:cubicBezTo>
                  <a:cubicBezTo>
                    <a:pt x="6559" y="5187"/>
                    <a:pt x="6517" y="5207"/>
                    <a:pt x="6473" y="5231"/>
                  </a:cubicBezTo>
                  <a:cubicBezTo>
                    <a:pt x="6266" y="5336"/>
                    <a:pt x="6031" y="5457"/>
                    <a:pt x="5949" y="5701"/>
                  </a:cubicBezTo>
                  <a:cubicBezTo>
                    <a:pt x="5839" y="6038"/>
                    <a:pt x="5848" y="6475"/>
                    <a:pt x="5858" y="6826"/>
                  </a:cubicBezTo>
                  <a:lnTo>
                    <a:pt x="5863" y="6961"/>
                  </a:lnTo>
                  <a:lnTo>
                    <a:pt x="5892" y="6975"/>
                  </a:lnTo>
                  <a:cubicBezTo>
                    <a:pt x="6367" y="7230"/>
                    <a:pt x="6828" y="7522"/>
                    <a:pt x="7261" y="7844"/>
                  </a:cubicBezTo>
                  <a:cubicBezTo>
                    <a:pt x="8001" y="8402"/>
                    <a:pt x="8400" y="9161"/>
                    <a:pt x="8385" y="9988"/>
                  </a:cubicBezTo>
                  <a:cubicBezTo>
                    <a:pt x="8371" y="10680"/>
                    <a:pt x="8068" y="11329"/>
                    <a:pt x="7573" y="11723"/>
                  </a:cubicBezTo>
                  <a:cubicBezTo>
                    <a:pt x="7233" y="11994"/>
                    <a:pt x="6813" y="12134"/>
                    <a:pt x="6364" y="12134"/>
                  </a:cubicBezTo>
                  <a:cubicBezTo>
                    <a:pt x="6123" y="12134"/>
                    <a:pt x="5873" y="12094"/>
                    <a:pt x="5623" y="12011"/>
                  </a:cubicBezTo>
                  <a:lnTo>
                    <a:pt x="5617" y="12011"/>
                  </a:lnTo>
                  <a:cubicBezTo>
                    <a:pt x="5512" y="11982"/>
                    <a:pt x="5406" y="11939"/>
                    <a:pt x="5306" y="11901"/>
                  </a:cubicBezTo>
                  <a:cubicBezTo>
                    <a:pt x="5137" y="11838"/>
                    <a:pt x="4969" y="11776"/>
                    <a:pt x="4791" y="11737"/>
                  </a:cubicBezTo>
                  <a:cubicBezTo>
                    <a:pt x="4711" y="11720"/>
                    <a:pt x="4628" y="11713"/>
                    <a:pt x="4543" y="11713"/>
                  </a:cubicBezTo>
                  <a:cubicBezTo>
                    <a:pt x="4185" y="11713"/>
                    <a:pt x="3791" y="11845"/>
                    <a:pt x="3407" y="11973"/>
                  </a:cubicBezTo>
                  <a:cubicBezTo>
                    <a:pt x="3099" y="12078"/>
                    <a:pt x="2811" y="12169"/>
                    <a:pt x="2551" y="12204"/>
                  </a:cubicBezTo>
                  <a:cubicBezTo>
                    <a:pt x="2459" y="12215"/>
                    <a:pt x="2368" y="12221"/>
                    <a:pt x="2279" y="12221"/>
                  </a:cubicBezTo>
                  <a:cubicBezTo>
                    <a:pt x="1490" y="12221"/>
                    <a:pt x="830" y="11791"/>
                    <a:pt x="480" y="11040"/>
                  </a:cubicBezTo>
                  <a:cubicBezTo>
                    <a:pt x="116" y="10252"/>
                    <a:pt x="125" y="9108"/>
                    <a:pt x="970" y="8321"/>
                  </a:cubicBezTo>
                  <a:cubicBezTo>
                    <a:pt x="1234" y="8075"/>
                    <a:pt x="1562" y="7897"/>
                    <a:pt x="1874" y="7729"/>
                  </a:cubicBezTo>
                  <a:cubicBezTo>
                    <a:pt x="2263" y="7522"/>
                    <a:pt x="2662" y="7307"/>
                    <a:pt x="2946" y="6965"/>
                  </a:cubicBezTo>
                  <a:cubicBezTo>
                    <a:pt x="3532" y="6273"/>
                    <a:pt x="3503" y="5264"/>
                    <a:pt x="3412" y="4466"/>
                  </a:cubicBezTo>
                  <a:cubicBezTo>
                    <a:pt x="3301" y="3515"/>
                    <a:pt x="3310" y="2159"/>
                    <a:pt x="3960" y="1108"/>
                  </a:cubicBezTo>
                  <a:cubicBezTo>
                    <a:pt x="4215" y="693"/>
                    <a:pt x="4661" y="223"/>
                    <a:pt x="5142" y="146"/>
                  </a:cubicBezTo>
                  <a:cubicBezTo>
                    <a:pt x="5286" y="123"/>
                    <a:pt x="5444" y="108"/>
                    <a:pt x="5608" y="108"/>
                  </a:cubicBezTo>
                  <a:close/>
                  <a:moveTo>
                    <a:pt x="5604" y="0"/>
                  </a:moveTo>
                  <a:cubicBezTo>
                    <a:pt x="5435" y="0"/>
                    <a:pt x="5273" y="12"/>
                    <a:pt x="5122" y="36"/>
                  </a:cubicBezTo>
                  <a:cubicBezTo>
                    <a:pt x="4474" y="141"/>
                    <a:pt x="3998" y="838"/>
                    <a:pt x="3869" y="1050"/>
                  </a:cubicBezTo>
                  <a:cubicBezTo>
                    <a:pt x="3201" y="2126"/>
                    <a:pt x="3190" y="3510"/>
                    <a:pt x="3306" y="4481"/>
                  </a:cubicBezTo>
                  <a:cubicBezTo>
                    <a:pt x="3392" y="5255"/>
                    <a:pt x="3426" y="6235"/>
                    <a:pt x="2864" y="6898"/>
                  </a:cubicBezTo>
                  <a:cubicBezTo>
                    <a:pt x="2589" y="7220"/>
                    <a:pt x="2220" y="7422"/>
                    <a:pt x="1826" y="7633"/>
                  </a:cubicBezTo>
                  <a:cubicBezTo>
                    <a:pt x="1504" y="7806"/>
                    <a:pt x="1167" y="7984"/>
                    <a:pt x="899" y="8239"/>
                  </a:cubicBezTo>
                  <a:cubicBezTo>
                    <a:pt x="14" y="9066"/>
                    <a:pt x="0" y="10266"/>
                    <a:pt x="384" y="11084"/>
                  </a:cubicBezTo>
                  <a:cubicBezTo>
                    <a:pt x="750" y="11876"/>
                    <a:pt x="1447" y="12328"/>
                    <a:pt x="2278" y="12328"/>
                  </a:cubicBezTo>
                  <a:cubicBezTo>
                    <a:pt x="2374" y="12328"/>
                    <a:pt x="2465" y="12324"/>
                    <a:pt x="2566" y="12309"/>
                  </a:cubicBezTo>
                  <a:cubicBezTo>
                    <a:pt x="2835" y="12280"/>
                    <a:pt x="3128" y="12180"/>
                    <a:pt x="3441" y="12078"/>
                  </a:cubicBezTo>
                  <a:cubicBezTo>
                    <a:pt x="3815" y="11954"/>
                    <a:pt x="4199" y="11825"/>
                    <a:pt x="4539" y="11825"/>
                  </a:cubicBezTo>
                  <a:cubicBezTo>
                    <a:pt x="4617" y="11825"/>
                    <a:pt x="4694" y="11832"/>
                    <a:pt x="4767" y="11848"/>
                  </a:cubicBezTo>
                  <a:cubicBezTo>
                    <a:pt x="4935" y="11881"/>
                    <a:pt x="5104" y="11944"/>
                    <a:pt x="5266" y="12002"/>
                  </a:cubicBezTo>
                  <a:cubicBezTo>
                    <a:pt x="5368" y="12045"/>
                    <a:pt x="5479" y="12083"/>
                    <a:pt x="5588" y="12117"/>
                  </a:cubicBezTo>
                  <a:cubicBezTo>
                    <a:pt x="5850" y="12202"/>
                    <a:pt x="6110" y="12244"/>
                    <a:pt x="6362" y="12244"/>
                  </a:cubicBezTo>
                  <a:cubicBezTo>
                    <a:pt x="6838" y="12244"/>
                    <a:pt x="7283" y="12095"/>
                    <a:pt x="7641" y="11809"/>
                  </a:cubicBezTo>
                  <a:cubicBezTo>
                    <a:pt x="8165" y="11397"/>
                    <a:pt x="8482" y="10714"/>
                    <a:pt x="8491" y="9988"/>
                  </a:cubicBezTo>
                  <a:cubicBezTo>
                    <a:pt x="8506" y="9128"/>
                    <a:pt x="8092" y="8340"/>
                    <a:pt x="7329" y="7758"/>
                  </a:cubicBezTo>
                  <a:cubicBezTo>
                    <a:pt x="6901" y="7436"/>
                    <a:pt x="6444" y="7148"/>
                    <a:pt x="5969" y="6893"/>
                  </a:cubicBezTo>
                  <a:lnTo>
                    <a:pt x="5969" y="6826"/>
                  </a:lnTo>
                  <a:cubicBezTo>
                    <a:pt x="5958" y="6480"/>
                    <a:pt x="5949" y="6052"/>
                    <a:pt x="6050" y="5735"/>
                  </a:cubicBezTo>
                  <a:cubicBezTo>
                    <a:pt x="6118" y="5533"/>
                    <a:pt x="6324" y="5428"/>
                    <a:pt x="6521" y="5326"/>
                  </a:cubicBezTo>
                  <a:cubicBezTo>
                    <a:pt x="6564" y="5302"/>
                    <a:pt x="6608" y="5284"/>
                    <a:pt x="6650" y="5260"/>
                  </a:cubicBezTo>
                  <a:cubicBezTo>
                    <a:pt x="6713" y="5226"/>
                    <a:pt x="6776" y="5192"/>
                    <a:pt x="6838" y="5163"/>
                  </a:cubicBezTo>
                  <a:cubicBezTo>
                    <a:pt x="6968" y="5096"/>
                    <a:pt x="7103" y="5029"/>
                    <a:pt x="7227" y="4932"/>
                  </a:cubicBezTo>
                  <a:cubicBezTo>
                    <a:pt x="8050" y="4279"/>
                    <a:pt x="8241" y="3414"/>
                    <a:pt x="8409" y="2343"/>
                  </a:cubicBezTo>
                  <a:cubicBezTo>
                    <a:pt x="8477" y="1919"/>
                    <a:pt x="8314" y="1165"/>
                    <a:pt x="8131" y="800"/>
                  </a:cubicBezTo>
                  <a:cubicBezTo>
                    <a:pt x="7992" y="526"/>
                    <a:pt x="7852" y="492"/>
                    <a:pt x="7660" y="444"/>
                  </a:cubicBezTo>
                  <a:cubicBezTo>
                    <a:pt x="7578" y="425"/>
                    <a:pt x="7491" y="405"/>
                    <a:pt x="7382" y="362"/>
                  </a:cubicBezTo>
                  <a:cubicBezTo>
                    <a:pt x="6772" y="124"/>
                    <a:pt x="6149" y="0"/>
                    <a:pt x="5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5467753" y="2228945"/>
              <a:ext cx="309770" cy="422545"/>
            </a:xfrm>
            <a:custGeom>
              <a:avLst/>
              <a:gdLst/>
              <a:ahLst/>
              <a:cxnLst/>
              <a:rect l="l" t="t" r="r" b="b"/>
              <a:pathLst>
                <a:path w="8960" h="12222" extrusionOk="0">
                  <a:moveTo>
                    <a:pt x="6111" y="0"/>
                  </a:moveTo>
                  <a:cubicBezTo>
                    <a:pt x="5950" y="0"/>
                    <a:pt x="5791" y="11"/>
                    <a:pt x="5639" y="36"/>
                  </a:cubicBezTo>
                  <a:cubicBezTo>
                    <a:pt x="5133" y="122"/>
                    <a:pt x="4681" y="603"/>
                    <a:pt x="4422" y="1027"/>
                  </a:cubicBezTo>
                  <a:cubicBezTo>
                    <a:pt x="3812" y="2007"/>
                    <a:pt x="3736" y="3305"/>
                    <a:pt x="3865" y="4419"/>
                  </a:cubicBezTo>
                  <a:cubicBezTo>
                    <a:pt x="3961" y="5274"/>
                    <a:pt x="3966" y="6226"/>
                    <a:pt x="3413" y="6880"/>
                  </a:cubicBezTo>
                  <a:cubicBezTo>
                    <a:pt x="2894" y="7490"/>
                    <a:pt x="2024" y="7683"/>
                    <a:pt x="1443" y="8225"/>
                  </a:cubicBezTo>
                  <a:cubicBezTo>
                    <a:pt x="1" y="9575"/>
                    <a:pt x="802" y="12221"/>
                    <a:pt x="2780" y="12221"/>
                  </a:cubicBezTo>
                  <a:cubicBezTo>
                    <a:pt x="2871" y="12221"/>
                    <a:pt x="2966" y="12216"/>
                    <a:pt x="3062" y="12204"/>
                  </a:cubicBezTo>
                  <a:cubicBezTo>
                    <a:pt x="3669" y="12132"/>
                    <a:pt x="4422" y="11719"/>
                    <a:pt x="5044" y="11719"/>
                  </a:cubicBezTo>
                  <a:cubicBezTo>
                    <a:pt x="5126" y="11719"/>
                    <a:pt x="5205" y="11726"/>
                    <a:pt x="5282" y="11742"/>
                  </a:cubicBezTo>
                  <a:cubicBezTo>
                    <a:pt x="5566" y="11800"/>
                    <a:pt x="5830" y="11930"/>
                    <a:pt x="6109" y="12012"/>
                  </a:cubicBezTo>
                  <a:cubicBezTo>
                    <a:pt x="6358" y="12092"/>
                    <a:pt x="6615" y="12135"/>
                    <a:pt x="6869" y="12135"/>
                  </a:cubicBezTo>
                  <a:cubicBezTo>
                    <a:pt x="7314" y="12135"/>
                    <a:pt x="7749" y="12004"/>
                    <a:pt x="8113" y="11714"/>
                  </a:cubicBezTo>
                  <a:cubicBezTo>
                    <a:pt x="8651" y="11292"/>
                    <a:pt x="8935" y="10613"/>
                    <a:pt x="8944" y="9936"/>
                  </a:cubicBezTo>
                  <a:cubicBezTo>
                    <a:pt x="8959" y="9038"/>
                    <a:pt x="8507" y="8282"/>
                    <a:pt x="7801" y="7750"/>
                  </a:cubicBezTo>
                  <a:cubicBezTo>
                    <a:pt x="7369" y="7423"/>
                    <a:pt x="6907" y="7129"/>
                    <a:pt x="6422" y="6875"/>
                  </a:cubicBezTo>
                  <a:cubicBezTo>
                    <a:pt x="6411" y="6500"/>
                    <a:pt x="6388" y="6024"/>
                    <a:pt x="6508" y="5669"/>
                  </a:cubicBezTo>
                  <a:cubicBezTo>
                    <a:pt x="6595" y="5394"/>
                    <a:pt x="6902" y="5289"/>
                    <a:pt x="7128" y="5159"/>
                  </a:cubicBezTo>
                  <a:cubicBezTo>
                    <a:pt x="7320" y="5053"/>
                    <a:pt x="7527" y="4977"/>
                    <a:pt x="7700" y="4837"/>
                  </a:cubicBezTo>
                  <a:cubicBezTo>
                    <a:pt x="8522" y="4183"/>
                    <a:pt x="8704" y="3276"/>
                    <a:pt x="8862" y="2285"/>
                  </a:cubicBezTo>
                  <a:cubicBezTo>
                    <a:pt x="8926" y="1877"/>
                    <a:pt x="8771" y="1137"/>
                    <a:pt x="8589" y="772"/>
                  </a:cubicBezTo>
                  <a:cubicBezTo>
                    <a:pt x="8407" y="417"/>
                    <a:pt x="8243" y="508"/>
                    <a:pt x="7868" y="363"/>
                  </a:cubicBezTo>
                  <a:cubicBezTo>
                    <a:pt x="7342" y="155"/>
                    <a:pt x="6708" y="0"/>
                    <a:pt x="6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5522274" y="2473754"/>
              <a:ext cx="623550" cy="807026"/>
            </a:xfrm>
            <a:custGeom>
              <a:avLst/>
              <a:gdLst/>
              <a:ahLst/>
              <a:cxnLst/>
              <a:rect l="l" t="t" r="r" b="b"/>
              <a:pathLst>
                <a:path w="18036" h="23343" extrusionOk="0">
                  <a:moveTo>
                    <a:pt x="5291" y="1"/>
                  </a:moveTo>
                  <a:cubicBezTo>
                    <a:pt x="5291" y="394"/>
                    <a:pt x="5186" y="875"/>
                    <a:pt x="4931" y="1188"/>
                  </a:cubicBezTo>
                  <a:cubicBezTo>
                    <a:pt x="4710" y="1456"/>
                    <a:pt x="4282" y="1576"/>
                    <a:pt x="3951" y="1611"/>
                  </a:cubicBezTo>
                  <a:cubicBezTo>
                    <a:pt x="3850" y="1622"/>
                    <a:pt x="3749" y="1628"/>
                    <a:pt x="3648" y="1628"/>
                  </a:cubicBezTo>
                  <a:cubicBezTo>
                    <a:pt x="3232" y="1628"/>
                    <a:pt x="2814" y="1537"/>
                    <a:pt x="2427" y="1394"/>
                  </a:cubicBezTo>
                  <a:cubicBezTo>
                    <a:pt x="1937" y="1212"/>
                    <a:pt x="1438" y="1005"/>
                    <a:pt x="1048" y="649"/>
                  </a:cubicBezTo>
                  <a:cubicBezTo>
                    <a:pt x="702" y="942"/>
                    <a:pt x="351" y="1241"/>
                    <a:pt x="1" y="1534"/>
                  </a:cubicBezTo>
                  <a:cubicBezTo>
                    <a:pt x="14" y="1523"/>
                    <a:pt x="28" y="1518"/>
                    <a:pt x="44" y="1518"/>
                  </a:cubicBezTo>
                  <a:cubicBezTo>
                    <a:pt x="362" y="1518"/>
                    <a:pt x="1218" y="3576"/>
                    <a:pt x="1254" y="3783"/>
                  </a:cubicBezTo>
                  <a:cubicBezTo>
                    <a:pt x="1298" y="3998"/>
                    <a:pt x="1336" y="4229"/>
                    <a:pt x="1336" y="4450"/>
                  </a:cubicBezTo>
                  <a:cubicBezTo>
                    <a:pt x="1332" y="4628"/>
                    <a:pt x="1298" y="4806"/>
                    <a:pt x="1216" y="4965"/>
                  </a:cubicBezTo>
                  <a:cubicBezTo>
                    <a:pt x="981" y="5411"/>
                    <a:pt x="659" y="5815"/>
                    <a:pt x="442" y="6276"/>
                  </a:cubicBezTo>
                  <a:cubicBezTo>
                    <a:pt x="1048" y="8079"/>
                    <a:pt x="1649" y="9880"/>
                    <a:pt x="2254" y="11683"/>
                  </a:cubicBezTo>
                  <a:cubicBezTo>
                    <a:pt x="2043" y="13653"/>
                    <a:pt x="1913" y="15509"/>
                    <a:pt x="2596" y="17416"/>
                  </a:cubicBezTo>
                  <a:cubicBezTo>
                    <a:pt x="2869" y="18175"/>
                    <a:pt x="3230" y="18911"/>
                    <a:pt x="3725" y="19545"/>
                  </a:cubicBezTo>
                  <a:cubicBezTo>
                    <a:pt x="4585" y="20650"/>
                    <a:pt x="5781" y="21380"/>
                    <a:pt x="7041" y="21948"/>
                  </a:cubicBezTo>
                  <a:cubicBezTo>
                    <a:pt x="7750" y="22261"/>
                    <a:pt x="9641" y="23343"/>
                    <a:pt x="10512" y="23343"/>
                  </a:cubicBezTo>
                  <a:cubicBezTo>
                    <a:pt x="10561" y="23343"/>
                    <a:pt x="10607" y="23339"/>
                    <a:pt x="10650" y="23332"/>
                  </a:cubicBezTo>
                  <a:cubicBezTo>
                    <a:pt x="10861" y="23294"/>
                    <a:pt x="11034" y="23144"/>
                    <a:pt x="11198" y="23000"/>
                  </a:cubicBezTo>
                  <a:cubicBezTo>
                    <a:pt x="14263" y="20222"/>
                    <a:pt x="16618" y="16070"/>
                    <a:pt x="18036" y="12211"/>
                  </a:cubicBezTo>
                  <a:cubicBezTo>
                    <a:pt x="17128" y="12129"/>
                    <a:pt x="16219" y="12043"/>
                    <a:pt x="15307" y="11962"/>
                  </a:cubicBezTo>
                  <a:cubicBezTo>
                    <a:pt x="13567" y="11803"/>
                    <a:pt x="11818" y="11251"/>
                    <a:pt x="10328" y="10313"/>
                  </a:cubicBezTo>
                  <a:cubicBezTo>
                    <a:pt x="10184" y="10226"/>
                    <a:pt x="10035" y="10131"/>
                    <a:pt x="9938" y="9991"/>
                  </a:cubicBezTo>
                  <a:cubicBezTo>
                    <a:pt x="9794" y="9789"/>
                    <a:pt x="9771" y="9530"/>
                    <a:pt x="9751" y="9285"/>
                  </a:cubicBezTo>
                  <a:cubicBezTo>
                    <a:pt x="9569" y="7123"/>
                    <a:pt x="9285" y="4941"/>
                    <a:pt x="8545" y="2893"/>
                  </a:cubicBezTo>
                  <a:cubicBezTo>
                    <a:pt x="8285" y="2163"/>
                    <a:pt x="8026" y="1192"/>
                    <a:pt x="7378" y="740"/>
                  </a:cubicBezTo>
                  <a:cubicBezTo>
                    <a:pt x="6791" y="332"/>
                    <a:pt x="5965" y="178"/>
                    <a:pt x="5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5457658" y="2558146"/>
              <a:ext cx="161523" cy="329338"/>
            </a:xfrm>
            <a:custGeom>
              <a:avLst/>
              <a:gdLst/>
              <a:ahLst/>
              <a:cxnLst/>
              <a:rect l="l" t="t" r="r" b="b"/>
              <a:pathLst>
                <a:path w="4672" h="9526" extrusionOk="0">
                  <a:moveTo>
                    <a:pt x="2227" y="0"/>
                  </a:moveTo>
                  <a:cubicBezTo>
                    <a:pt x="2223" y="0"/>
                    <a:pt x="2219" y="0"/>
                    <a:pt x="2216" y="0"/>
                  </a:cubicBezTo>
                  <a:cubicBezTo>
                    <a:pt x="1293" y="6"/>
                    <a:pt x="533" y="813"/>
                    <a:pt x="273" y="1697"/>
                  </a:cubicBezTo>
                  <a:cubicBezTo>
                    <a:pt x="0" y="2624"/>
                    <a:pt x="360" y="6070"/>
                    <a:pt x="668" y="7224"/>
                  </a:cubicBezTo>
                  <a:cubicBezTo>
                    <a:pt x="918" y="8156"/>
                    <a:pt x="1433" y="9078"/>
                    <a:pt x="2384" y="9391"/>
                  </a:cubicBezTo>
                  <a:cubicBezTo>
                    <a:pt x="2604" y="9464"/>
                    <a:pt x="2835" y="9526"/>
                    <a:pt x="3070" y="9526"/>
                  </a:cubicBezTo>
                  <a:cubicBezTo>
                    <a:pt x="3451" y="9521"/>
                    <a:pt x="3820" y="9342"/>
                    <a:pt x="4075" y="9060"/>
                  </a:cubicBezTo>
                  <a:cubicBezTo>
                    <a:pt x="4454" y="8637"/>
                    <a:pt x="4532" y="8022"/>
                    <a:pt x="4570" y="7479"/>
                  </a:cubicBezTo>
                  <a:cubicBezTo>
                    <a:pt x="4671" y="6070"/>
                    <a:pt x="4627" y="4633"/>
                    <a:pt x="4431" y="3225"/>
                  </a:cubicBezTo>
                  <a:cubicBezTo>
                    <a:pt x="4334" y="2538"/>
                    <a:pt x="4201" y="1856"/>
                    <a:pt x="4028" y="1188"/>
                  </a:cubicBezTo>
                  <a:cubicBezTo>
                    <a:pt x="3841" y="456"/>
                    <a:pt x="2970" y="0"/>
                    <a:pt x="2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5455480" y="2556348"/>
              <a:ext cx="165533" cy="332968"/>
            </a:xfrm>
            <a:custGeom>
              <a:avLst/>
              <a:gdLst/>
              <a:ahLst/>
              <a:cxnLst/>
              <a:rect l="l" t="t" r="r" b="b"/>
              <a:pathLst>
                <a:path w="4788" h="9631" extrusionOk="0">
                  <a:moveTo>
                    <a:pt x="2288" y="105"/>
                  </a:moveTo>
                  <a:cubicBezTo>
                    <a:pt x="2989" y="105"/>
                    <a:pt x="3854" y="542"/>
                    <a:pt x="4038" y="1254"/>
                  </a:cubicBezTo>
                  <a:cubicBezTo>
                    <a:pt x="4206" y="1908"/>
                    <a:pt x="4340" y="2595"/>
                    <a:pt x="4437" y="3287"/>
                  </a:cubicBezTo>
                  <a:cubicBezTo>
                    <a:pt x="4633" y="4671"/>
                    <a:pt x="4681" y="6098"/>
                    <a:pt x="4581" y="7526"/>
                  </a:cubicBezTo>
                  <a:cubicBezTo>
                    <a:pt x="4542" y="8097"/>
                    <a:pt x="4455" y="8679"/>
                    <a:pt x="4095" y="9073"/>
                  </a:cubicBezTo>
                  <a:cubicBezTo>
                    <a:pt x="3845" y="9352"/>
                    <a:pt x="3485" y="9520"/>
                    <a:pt x="3133" y="9525"/>
                  </a:cubicBezTo>
                  <a:cubicBezTo>
                    <a:pt x="2898" y="9520"/>
                    <a:pt x="2672" y="9462"/>
                    <a:pt x="2461" y="9390"/>
                  </a:cubicBezTo>
                  <a:cubicBezTo>
                    <a:pt x="1452" y="9059"/>
                    <a:pt x="990" y="8050"/>
                    <a:pt x="784" y="7261"/>
                  </a:cubicBezTo>
                  <a:cubicBezTo>
                    <a:pt x="491" y="6160"/>
                    <a:pt x="116" y="2691"/>
                    <a:pt x="389" y="1764"/>
                  </a:cubicBezTo>
                  <a:cubicBezTo>
                    <a:pt x="631" y="946"/>
                    <a:pt x="1356" y="110"/>
                    <a:pt x="2279" y="105"/>
                  </a:cubicBezTo>
                  <a:close/>
                  <a:moveTo>
                    <a:pt x="2279" y="0"/>
                  </a:moveTo>
                  <a:cubicBezTo>
                    <a:pt x="1303" y="5"/>
                    <a:pt x="538" y="875"/>
                    <a:pt x="285" y="1735"/>
                  </a:cubicBezTo>
                  <a:cubicBezTo>
                    <a:pt x="1" y="2691"/>
                    <a:pt x="376" y="6147"/>
                    <a:pt x="678" y="7290"/>
                  </a:cubicBezTo>
                  <a:cubicBezTo>
                    <a:pt x="895" y="8103"/>
                    <a:pt x="1374" y="9145"/>
                    <a:pt x="2427" y="9496"/>
                  </a:cubicBezTo>
                  <a:cubicBezTo>
                    <a:pt x="2643" y="9567"/>
                    <a:pt x="2880" y="9631"/>
                    <a:pt x="3119" y="9631"/>
                  </a:cubicBezTo>
                  <a:lnTo>
                    <a:pt x="3133" y="9631"/>
                  </a:lnTo>
                  <a:cubicBezTo>
                    <a:pt x="3519" y="9631"/>
                    <a:pt x="3907" y="9447"/>
                    <a:pt x="4177" y="9145"/>
                  </a:cubicBezTo>
                  <a:cubicBezTo>
                    <a:pt x="4557" y="8727"/>
                    <a:pt x="4648" y="8121"/>
                    <a:pt x="4690" y="7535"/>
                  </a:cubicBezTo>
                  <a:cubicBezTo>
                    <a:pt x="4787" y="6098"/>
                    <a:pt x="4739" y="4661"/>
                    <a:pt x="4546" y="3268"/>
                  </a:cubicBezTo>
                  <a:cubicBezTo>
                    <a:pt x="4446" y="2576"/>
                    <a:pt x="4311" y="1888"/>
                    <a:pt x="4143" y="1225"/>
                  </a:cubicBezTo>
                  <a:cubicBezTo>
                    <a:pt x="3946" y="456"/>
                    <a:pt x="3047" y="0"/>
                    <a:pt x="2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5448358" y="2470089"/>
              <a:ext cx="202387" cy="189146"/>
            </a:xfrm>
            <a:custGeom>
              <a:avLst/>
              <a:gdLst/>
              <a:ahLst/>
              <a:cxnLst/>
              <a:rect l="l" t="t" r="r" b="b"/>
              <a:pathLst>
                <a:path w="5854" h="5471" extrusionOk="0">
                  <a:moveTo>
                    <a:pt x="3605" y="1"/>
                  </a:moveTo>
                  <a:cubicBezTo>
                    <a:pt x="3219" y="145"/>
                    <a:pt x="2840" y="289"/>
                    <a:pt x="2456" y="433"/>
                  </a:cubicBezTo>
                  <a:cubicBezTo>
                    <a:pt x="1740" y="702"/>
                    <a:pt x="985" y="1010"/>
                    <a:pt x="562" y="1682"/>
                  </a:cubicBezTo>
                  <a:cubicBezTo>
                    <a:pt x="442" y="1866"/>
                    <a:pt x="369" y="2077"/>
                    <a:pt x="318" y="2288"/>
                  </a:cubicBezTo>
                  <a:cubicBezTo>
                    <a:pt x="202" y="2755"/>
                    <a:pt x="187" y="3235"/>
                    <a:pt x="110" y="3706"/>
                  </a:cubicBezTo>
                  <a:cubicBezTo>
                    <a:pt x="29" y="4186"/>
                    <a:pt x="0" y="4672"/>
                    <a:pt x="0" y="5157"/>
                  </a:cubicBezTo>
                  <a:cubicBezTo>
                    <a:pt x="0" y="5206"/>
                    <a:pt x="5" y="5258"/>
                    <a:pt x="34" y="5297"/>
                  </a:cubicBezTo>
                  <a:cubicBezTo>
                    <a:pt x="72" y="5340"/>
                    <a:pt x="139" y="5350"/>
                    <a:pt x="196" y="5350"/>
                  </a:cubicBezTo>
                  <a:cubicBezTo>
                    <a:pt x="1038" y="5388"/>
                    <a:pt x="1879" y="5412"/>
                    <a:pt x="2720" y="5421"/>
                  </a:cubicBezTo>
                  <a:cubicBezTo>
                    <a:pt x="3151" y="5424"/>
                    <a:pt x="3642" y="5471"/>
                    <a:pt x="4117" y="5471"/>
                  </a:cubicBezTo>
                  <a:cubicBezTo>
                    <a:pt x="4448" y="5471"/>
                    <a:pt x="4771" y="5448"/>
                    <a:pt x="5060" y="5373"/>
                  </a:cubicBezTo>
                  <a:cubicBezTo>
                    <a:pt x="5094" y="5022"/>
                    <a:pt x="5080" y="4672"/>
                    <a:pt x="5041" y="4326"/>
                  </a:cubicBezTo>
                  <a:cubicBezTo>
                    <a:pt x="5022" y="4144"/>
                    <a:pt x="4998" y="3960"/>
                    <a:pt x="4964" y="3778"/>
                  </a:cubicBezTo>
                  <a:cubicBezTo>
                    <a:pt x="4940" y="3643"/>
                    <a:pt x="4854" y="3447"/>
                    <a:pt x="4907" y="3321"/>
                  </a:cubicBezTo>
                  <a:cubicBezTo>
                    <a:pt x="4960" y="3206"/>
                    <a:pt x="5012" y="3086"/>
                    <a:pt x="5060" y="2971"/>
                  </a:cubicBezTo>
                  <a:cubicBezTo>
                    <a:pt x="5127" y="2817"/>
                    <a:pt x="5195" y="2668"/>
                    <a:pt x="5286" y="2524"/>
                  </a:cubicBezTo>
                  <a:cubicBezTo>
                    <a:pt x="5382" y="2380"/>
                    <a:pt x="5526" y="2274"/>
                    <a:pt x="5617" y="2125"/>
                  </a:cubicBezTo>
                  <a:cubicBezTo>
                    <a:pt x="5704" y="1990"/>
                    <a:pt x="5801" y="1884"/>
                    <a:pt x="5854" y="1735"/>
                  </a:cubicBezTo>
                  <a:cubicBezTo>
                    <a:pt x="5541" y="1735"/>
                    <a:pt x="5185" y="1731"/>
                    <a:pt x="4911" y="1567"/>
                  </a:cubicBezTo>
                  <a:cubicBezTo>
                    <a:pt x="4825" y="1515"/>
                    <a:pt x="4752" y="1447"/>
                    <a:pt x="4681" y="1375"/>
                  </a:cubicBezTo>
                  <a:cubicBezTo>
                    <a:pt x="4608" y="1307"/>
                    <a:pt x="4546" y="1236"/>
                    <a:pt x="4479" y="1163"/>
                  </a:cubicBezTo>
                  <a:cubicBezTo>
                    <a:pt x="4137" y="817"/>
                    <a:pt x="3791" y="457"/>
                    <a:pt x="36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5463121" y="2200457"/>
              <a:ext cx="320383" cy="241627"/>
            </a:xfrm>
            <a:custGeom>
              <a:avLst/>
              <a:gdLst/>
              <a:ahLst/>
              <a:cxnLst/>
              <a:rect l="l" t="t" r="r" b="b"/>
              <a:pathLst>
                <a:path w="9267" h="6989" extrusionOk="0">
                  <a:moveTo>
                    <a:pt x="5659" y="1"/>
                  </a:moveTo>
                  <a:cubicBezTo>
                    <a:pt x="5317" y="1"/>
                    <a:pt x="4975" y="40"/>
                    <a:pt x="4642" y="121"/>
                  </a:cubicBezTo>
                  <a:cubicBezTo>
                    <a:pt x="4378" y="188"/>
                    <a:pt x="4119" y="274"/>
                    <a:pt x="3879" y="409"/>
                  </a:cubicBezTo>
                  <a:cubicBezTo>
                    <a:pt x="3537" y="606"/>
                    <a:pt x="3254" y="899"/>
                    <a:pt x="3071" y="1250"/>
                  </a:cubicBezTo>
                  <a:cubicBezTo>
                    <a:pt x="3009" y="1365"/>
                    <a:pt x="2956" y="1490"/>
                    <a:pt x="2855" y="1576"/>
                  </a:cubicBezTo>
                  <a:cubicBezTo>
                    <a:pt x="2687" y="1725"/>
                    <a:pt x="2437" y="1716"/>
                    <a:pt x="2220" y="1778"/>
                  </a:cubicBezTo>
                  <a:cubicBezTo>
                    <a:pt x="1355" y="2013"/>
                    <a:pt x="1644" y="2984"/>
                    <a:pt x="1102" y="3494"/>
                  </a:cubicBezTo>
                  <a:cubicBezTo>
                    <a:pt x="918" y="3663"/>
                    <a:pt x="663" y="3720"/>
                    <a:pt x="461" y="3864"/>
                  </a:cubicBezTo>
                  <a:cubicBezTo>
                    <a:pt x="237" y="4032"/>
                    <a:pt x="97" y="4302"/>
                    <a:pt x="58" y="4580"/>
                  </a:cubicBezTo>
                  <a:cubicBezTo>
                    <a:pt x="0" y="4983"/>
                    <a:pt x="121" y="5300"/>
                    <a:pt x="356" y="5613"/>
                  </a:cubicBezTo>
                  <a:cubicBezTo>
                    <a:pt x="604" y="5946"/>
                    <a:pt x="1022" y="6078"/>
                    <a:pt x="1450" y="6078"/>
                  </a:cubicBezTo>
                  <a:cubicBezTo>
                    <a:pt x="1651" y="6078"/>
                    <a:pt x="1854" y="6049"/>
                    <a:pt x="2043" y="5998"/>
                  </a:cubicBezTo>
                  <a:cubicBezTo>
                    <a:pt x="2167" y="5966"/>
                    <a:pt x="2293" y="5929"/>
                    <a:pt x="2416" y="5929"/>
                  </a:cubicBezTo>
                  <a:cubicBezTo>
                    <a:pt x="2461" y="5929"/>
                    <a:pt x="2505" y="5933"/>
                    <a:pt x="2548" y="5945"/>
                  </a:cubicBezTo>
                  <a:cubicBezTo>
                    <a:pt x="2779" y="6012"/>
                    <a:pt x="2908" y="6252"/>
                    <a:pt x="3062" y="6440"/>
                  </a:cubicBezTo>
                  <a:cubicBezTo>
                    <a:pt x="3347" y="6789"/>
                    <a:pt x="3801" y="6989"/>
                    <a:pt x="4253" y="6989"/>
                  </a:cubicBezTo>
                  <a:cubicBezTo>
                    <a:pt x="4386" y="6989"/>
                    <a:pt x="4520" y="6971"/>
                    <a:pt x="4648" y="6935"/>
                  </a:cubicBezTo>
                  <a:cubicBezTo>
                    <a:pt x="5214" y="6777"/>
                    <a:pt x="5667" y="6271"/>
                    <a:pt x="5773" y="5695"/>
                  </a:cubicBezTo>
                  <a:cubicBezTo>
                    <a:pt x="5820" y="5445"/>
                    <a:pt x="5806" y="5185"/>
                    <a:pt x="5864" y="4941"/>
                  </a:cubicBezTo>
                  <a:cubicBezTo>
                    <a:pt x="5917" y="4710"/>
                    <a:pt x="6137" y="4493"/>
                    <a:pt x="6257" y="4297"/>
                  </a:cubicBezTo>
                  <a:cubicBezTo>
                    <a:pt x="6440" y="3998"/>
                    <a:pt x="6512" y="3634"/>
                    <a:pt x="6627" y="3302"/>
                  </a:cubicBezTo>
                  <a:cubicBezTo>
                    <a:pt x="6718" y="3033"/>
                    <a:pt x="6834" y="2783"/>
                    <a:pt x="7051" y="2600"/>
                  </a:cubicBezTo>
                  <a:cubicBezTo>
                    <a:pt x="7272" y="2413"/>
                    <a:pt x="7562" y="2309"/>
                    <a:pt x="7850" y="2309"/>
                  </a:cubicBezTo>
                  <a:cubicBezTo>
                    <a:pt x="7880" y="2309"/>
                    <a:pt x="7910" y="2310"/>
                    <a:pt x="7940" y="2312"/>
                  </a:cubicBezTo>
                  <a:cubicBezTo>
                    <a:pt x="8304" y="2341"/>
                    <a:pt x="8656" y="2427"/>
                    <a:pt x="9036" y="2446"/>
                  </a:cubicBezTo>
                  <a:cubicBezTo>
                    <a:pt x="9093" y="2446"/>
                    <a:pt x="9160" y="2446"/>
                    <a:pt x="9198" y="2399"/>
                  </a:cubicBezTo>
                  <a:cubicBezTo>
                    <a:pt x="9218" y="2370"/>
                    <a:pt x="9218" y="2336"/>
                    <a:pt x="9222" y="2302"/>
                  </a:cubicBezTo>
                  <a:cubicBezTo>
                    <a:pt x="9266" y="1490"/>
                    <a:pt x="8281" y="755"/>
                    <a:pt x="7636" y="447"/>
                  </a:cubicBezTo>
                  <a:cubicBezTo>
                    <a:pt x="7022" y="156"/>
                    <a:pt x="6340" y="1"/>
                    <a:pt x="56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5676433" y="2388878"/>
              <a:ext cx="49888" cy="28937"/>
            </a:xfrm>
            <a:custGeom>
              <a:avLst/>
              <a:gdLst/>
              <a:ahLst/>
              <a:cxnLst/>
              <a:rect l="l" t="t" r="r" b="b"/>
              <a:pathLst>
                <a:path w="1443" h="837" extrusionOk="0">
                  <a:moveTo>
                    <a:pt x="1" y="0"/>
                  </a:moveTo>
                  <a:lnTo>
                    <a:pt x="1" y="0"/>
                  </a:lnTo>
                  <a:cubicBezTo>
                    <a:pt x="11" y="110"/>
                    <a:pt x="54" y="231"/>
                    <a:pt x="102" y="331"/>
                  </a:cubicBezTo>
                  <a:cubicBezTo>
                    <a:pt x="208" y="553"/>
                    <a:pt x="433" y="711"/>
                    <a:pt x="679" y="836"/>
                  </a:cubicBezTo>
                  <a:cubicBezTo>
                    <a:pt x="894" y="629"/>
                    <a:pt x="1140" y="433"/>
                    <a:pt x="1433" y="365"/>
                  </a:cubicBezTo>
                  <a:lnTo>
                    <a:pt x="1442" y="341"/>
                  </a:lnTo>
                  <a:lnTo>
                    <a:pt x="1442" y="341"/>
                  </a:lnTo>
                  <a:cubicBezTo>
                    <a:pt x="1341" y="357"/>
                    <a:pt x="1237" y="365"/>
                    <a:pt x="1134" y="365"/>
                  </a:cubicBezTo>
                  <a:cubicBezTo>
                    <a:pt x="724" y="365"/>
                    <a:pt x="312" y="23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5707548" y="2366579"/>
              <a:ext cx="39689" cy="16353"/>
            </a:xfrm>
            <a:custGeom>
              <a:avLst/>
              <a:gdLst/>
              <a:ahLst/>
              <a:cxnLst/>
              <a:rect l="l" t="t" r="r" b="b"/>
              <a:pathLst>
                <a:path w="1148" h="473" extrusionOk="0">
                  <a:moveTo>
                    <a:pt x="105" y="1"/>
                  </a:moveTo>
                  <a:lnTo>
                    <a:pt x="0" y="29"/>
                  </a:lnTo>
                  <a:cubicBezTo>
                    <a:pt x="72" y="270"/>
                    <a:pt x="302" y="457"/>
                    <a:pt x="553" y="472"/>
                  </a:cubicBezTo>
                  <a:lnTo>
                    <a:pt x="581" y="472"/>
                  </a:lnTo>
                  <a:cubicBezTo>
                    <a:pt x="821" y="472"/>
                    <a:pt x="1057" y="318"/>
                    <a:pt x="1148" y="92"/>
                  </a:cubicBezTo>
                  <a:lnTo>
                    <a:pt x="1047" y="54"/>
                  </a:lnTo>
                  <a:cubicBezTo>
                    <a:pt x="974" y="237"/>
                    <a:pt x="779" y="363"/>
                    <a:pt x="587" y="363"/>
                  </a:cubicBezTo>
                  <a:cubicBezTo>
                    <a:pt x="577" y="363"/>
                    <a:pt x="567" y="362"/>
                    <a:pt x="557" y="362"/>
                  </a:cubicBezTo>
                  <a:cubicBezTo>
                    <a:pt x="351" y="351"/>
                    <a:pt x="163" y="198"/>
                    <a:pt x="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5723141" y="2878496"/>
              <a:ext cx="437653" cy="112326"/>
            </a:xfrm>
            <a:custGeom>
              <a:avLst/>
              <a:gdLst/>
              <a:ahLst/>
              <a:cxnLst/>
              <a:rect l="l" t="t" r="r" b="b"/>
              <a:pathLst>
                <a:path w="12659" h="3249" extrusionOk="0">
                  <a:moveTo>
                    <a:pt x="8069" y="0"/>
                  </a:moveTo>
                  <a:lnTo>
                    <a:pt x="0" y="1086"/>
                  </a:lnTo>
                  <a:lnTo>
                    <a:pt x="4671" y="3248"/>
                  </a:lnTo>
                  <a:lnTo>
                    <a:pt x="12616" y="2181"/>
                  </a:lnTo>
                  <a:cubicBezTo>
                    <a:pt x="12649" y="2177"/>
                    <a:pt x="12658" y="2124"/>
                    <a:pt x="12629" y="2110"/>
                  </a:cubicBezTo>
                  <a:lnTo>
                    <a:pt x="80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5716503" y="2876664"/>
              <a:ext cx="445951" cy="116129"/>
            </a:xfrm>
            <a:custGeom>
              <a:avLst/>
              <a:gdLst/>
              <a:ahLst/>
              <a:cxnLst/>
              <a:rect l="l" t="t" r="r" b="b"/>
              <a:pathLst>
                <a:path w="12899" h="3359" extrusionOk="0">
                  <a:moveTo>
                    <a:pt x="8252" y="111"/>
                  </a:moveTo>
                  <a:lnTo>
                    <a:pt x="12745" y="2187"/>
                  </a:lnTo>
                  <a:lnTo>
                    <a:pt x="4874" y="3243"/>
                  </a:lnTo>
                  <a:lnTo>
                    <a:pt x="385" y="1167"/>
                  </a:lnTo>
                  <a:lnTo>
                    <a:pt x="8252" y="111"/>
                  </a:lnTo>
                  <a:close/>
                  <a:moveTo>
                    <a:pt x="8270" y="0"/>
                  </a:moveTo>
                  <a:lnTo>
                    <a:pt x="1" y="1110"/>
                  </a:lnTo>
                  <a:lnTo>
                    <a:pt x="4839" y="3350"/>
                  </a:lnTo>
                  <a:lnTo>
                    <a:pt x="4854" y="3359"/>
                  </a:lnTo>
                  <a:lnTo>
                    <a:pt x="12812" y="2287"/>
                  </a:lnTo>
                  <a:cubicBezTo>
                    <a:pt x="12855" y="2283"/>
                    <a:pt x="12884" y="2249"/>
                    <a:pt x="12894" y="2211"/>
                  </a:cubicBezTo>
                  <a:cubicBezTo>
                    <a:pt x="12899" y="2167"/>
                    <a:pt x="12879" y="2134"/>
                    <a:pt x="12841" y="2114"/>
                  </a:cubicBezTo>
                  <a:lnTo>
                    <a:pt x="8285" y="5"/>
                  </a:lnTo>
                  <a:lnTo>
                    <a:pt x="82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5811992" y="2915005"/>
              <a:ext cx="227694" cy="53069"/>
            </a:xfrm>
            <a:custGeom>
              <a:avLst/>
              <a:gdLst/>
              <a:ahLst/>
              <a:cxnLst/>
              <a:rect l="l" t="t" r="r" b="b"/>
              <a:pathLst>
                <a:path w="6586" h="1535" extrusionOk="0">
                  <a:moveTo>
                    <a:pt x="4173" y="1"/>
                  </a:moveTo>
                  <a:lnTo>
                    <a:pt x="1" y="564"/>
                  </a:lnTo>
                  <a:lnTo>
                    <a:pt x="2409" y="1535"/>
                  </a:lnTo>
                  <a:lnTo>
                    <a:pt x="6586" y="972"/>
                  </a:lnTo>
                  <a:lnTo>
                    <a:pt x="41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5804697" y="2913034"/>
              <a:ext cx="242111" cy="56837"/>
            </a:xfrm>
            <a:custGeom>
              <a:avLst/>
              <a:gdLst/>
              <a:ahLst/>
              <a:cxnLst/>
              <a:rect l="l" t="t" r="r" b="b"/>
              <a:pathLst>
                <a:path w="7003" h="1644" extrusionOk="0">
                  <a:moveTo>
                    <a:pt x="4379" y="115"/>
                  </a:moveTo>
                  <a:lnTo>
                    <a:pt x="6584" y="1000"/>
                  </a:lnTo>
                  <a:lnTo>
                    <a:pt x="2629" y="1534"/>
                  </a:lnTo>
                  <a:lnTo>
                    <a:pt x="424" y="645"/>
                  </a:lnTo>
                  <a:lnTo>
                    <a:pt x="4379" y="115"/>
                  </a:lnTo>
                  <a:close/>
                  <a:moveTo>
                    <a:pt x="4393" y="0"/>
                  </a:moveTo>
                  <a:lnTo>
                    <a:pt x="1" y="592"/>
                  </a:lnTo>
                  <a:lnTo>
                    <a:pt x="2601" y="1639"/>
                  </a:lnTo>
                  <a:lnTo>
                    <a:pt x="2616" y="1644"/>
                  </a:lnTo>
                  <a:lnTo>
                    <a:pt x="7003" y="1053"/>
                  </a:lnTo>
                  <a:lnTo>
                    <a:pt x="4408" y="6"/>
                  </a:lnTo>
                  <a:lnTo>
                    <a:pt x="43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5884629" y="2780794"/>
              <a:ext cx="356062" cy="210028"/>
            </a:xfrm>
            <a:custGeom>
              <a:avLst/>
              <a:gdLst/>
              <a:ahLst/>
              <a:cxnLst/>
              <a:rect l="l" t="t" r="r" b="b"/>
              <a:pathLst>
                <a:path w="10299" h="6075" extrusionOk="0">
                  <a:moveTo>
                    <a:pt x="10299" y="1"/>
                  </a:moveTo>
                  <a:lnTo>
                    <a:pt x="1961" y="1057"/>
                  </a:lnTo>
                  <a:lnTo>
                    <a:pt x="0" y="6074"/>
                  </a:lnTo>
                  <a:lnTo>
                    <a:pt x="7877" y="5018"/>
                  </a:lnTo>
                  <a:cubicBezTo>
                    <a:pt x="7998" y="4998"/>
                    <a:pt x="8103" y="4916"/>
                    <a:pt x="8156" y="4796"/>
                  </a:cubicBezTo>
                  <a:lnTo>
                    <a:pt x="10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5767670" y="2530730"/>
              <a:ext cx="116509" cy="159379"/>
            </a:xfrm>
            <a:custGeom>
              <a:avLst/>
              <a:gdLst/>
              <a:ahLst/>
              <a:cxnLst/>
              <a:rect l="l" t="t" r="r" b="b"/>
              <a:pathLst>
                <a:path w="3370" h="4610" extrusionOk="0">
                  <a:moveTo>
                    <a:pt x="1309" y="0"/>
                  </a:moveTo>
                  <a:cubicBezTo>
                    <a:pt x="1273" y="0"/>
                    <a:pt x="1239" y="28"/>
                    <a:pt x="1225" y="63"/>
                  </a:cubicBezTo>
                  <a:lnTo>
                    <a:pt x="0" y="4268"/>
                  </a:lnTo>
                  <a:cubicBezTo>
                    <a:pt x="25" y="4311"/>
                    <a:pt x="39" y="4331"/>
                    <a:pt x="67" y="4374"/>
                  </a:cubicBezTo>
                  <a:lnTo>
                    <a:pt x="2048" y="4610"/>
                  </a:lnTo>
                  <a:cubicBezTo>
                    <a:pt x="2081" y="4590"/>
                    <a:pt x="2105" y="4570"/>
                    <a:pt x="2139" y="4552"/>
                  </a:cubicBezTo>
                  <a:lnTo>
                    <a:pt x="3369" y="347"/>
                  </a:lnTo>
                  <a:cubicBezTo>
                    <a:pt x="3341" y="303"/>
                    <a:pt x="3326" y="285"/>
                    <a:pt x="3297" y="241"/>
                  </a:cubicBezTo>
                  <a:lnTo>
                    <a:pt x="1318" y="1"/>
                  </a:lnTo>
                  <a:cubicBezTo>
                    <a:pt x="1315" y="1"/>
                    <a:pt x="1312" y="0"/>
                    <a:pt x="1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5480718" y="2583280"/>
              <a:ext cx="395786" cy="330167"/>
            </a:xfrm>
            <a:custGeom>
              <a:avLst/>
              <a:gdLst/>
              <a:ahLst/>
              <a:cxnLst/>
              <a:rect l="l" t="t" r="r" b="b"/>
              <a:pathLst>
                <a:path w="11448" h="9550" extrusionOk="0">
                  <a:moveTo>
                    <a:pt x="11370" y="0"/>
                  </a:moveTo>
                  <a:cubicBezTo>
                    <a:pt x="11327" y="0"/>
                    <a:pt x="11274" y="24"/>
                    <a:pt x="11237" y="52"/>
                  </a:cubicBezTo>
                  <a:cubicBezTo>
                    <a:pt x="10900" y="322"/>
                    <a:pt x="10616" y="668"/>
                    <a:pt x="10257" y="903"/>
                  </a:cubicBezTo>
                  <a:cubicBezTo>
                    <a:pt x="10040" y="1047"/>
                    <a:pt x="9770" y="1151"/>
                    <a:pt x="9502" y="1151"/>
                  </a:cubicBezTo>
                  <a:cubicBezTo>
                    <a:pt x="9413" y="1151"/>
                    <a:pt x="9324" y="1139"/>
                    <a:pt x="9237" y="1114"/>
                  </a:cubicBezTo>
                  <a:cubicBezTo>
                    <a:pt x="8844" y="994"/>
                    <a:pt x="8968" y="634"/>
                    <a:pt x="9012" y="311"/>
                  </a:cubicBezTo>
                  <a:cubicBezTo>
                    <a:pt x="9012" y="302"/>
                    <a:pt x="9012" y="288"/>
                    <a:pt x="9006" y="278"/>
                  </a:cubicBezTo>
                  <a:cubicBezTo>
                    <a:pt x="9000" y="266"/>
                    <a:pt x="8990" y="261"/>
                    <a:pt x="8978" y="261"/>
                  </a:cubicBezTo>
                  <a:cubicBezTo>
                    <a:pt x="8957" y="261"/>
                    <a:pt x="8931" y="277"/>
                    <a:pt x="8915" y="293"/>
                  </a:cubicBezTo>
                  <a:cubicBezTo>
                    <a:pt x="8478" y="730"/>
                    <a:pt x="8392" y="1493"/>
                    <a:pt x="8281" y="2070"/>
                  </a:cubicBezTo>
                  <a:cubicBezTo>
                    <a:pt x="8214" y="2436"/>
                    <a:pt x="7777" y="2700"/>
                    <a:pt x="7502" y="2912"/>
                  </a:cubicBezTo>
                  <a:cubicBezTo>
                    <a:pt x="7171" y="3161"/>
                    <a:pt x="6830" y="3392"/>
                    <a:pt x="6479" y="3618"/>
                  </a:cubicBezTo>
                  <a:cubicBezTo>
                    <a:pt x="5892" y="3993"/>
                    <a:pt x="5287" y="4339"/>
                    <a:pt x="4677" y="4671"/>
                  </a:cubicBezTo>
                  <a:cubicBezTo>
                    <a:pt x="4552" y="4733"/>
                    <a:pt x="4432" y="4800"/>
                    <a:pt x="4306" y="4862"/>
                  </a:cubicBezTo>
                  <a:cubicBezTo>
                    <a:pt x="4306" y="4862"/>
                    <a:pt x="3461" y="5233"/>
                    <a:pt x="3066" y="5526"/>
                  </a:cubicBezTo>
                  <a:lnTo>
                    <a:pt x="1" y="6497"/>
                  </a:lnTo>
                  <a:cubicBezTo>
                    <a:pt x="212" y="7400"/>
                    <a:pt x="593" y="8304"/>
                    <a:pt x="1289" y="8919"/>
                  </a:cubicBezTo>
                  <a:cubicBezTo>
                    <a:pt x="1794" y="9368"/>
                    <a:pt x="2302" y="9550"/>
                    <a:pt x="2798" y="9550"/>
                  </a:cubicBezTo>
                  <a:cubicBezTo>
                    <a:pt x="3925" y="9550"/>
                    <a:pt x="4996" y="8614"/>
                    <a:pt x="5863" y="7761"/>
                  </a:cubicBezTo>
                  <a:cubicBezTo>
                    <a:pt x="6584" y="7049"/>
                    <a:pt x="7229" y="6266"/>
                    <a:pt x="7916" y="5521"/>
                  </a:cubicBezTo>
                  <a:cubicBezTo>
                    <a:pt x="8512" y="4877"/>
                    <a:pt x="9035" y="4170"/>
                    <a:pt x="9675" y="3565"/>
                  </a:cubicBezTo>
                  <a:cubicBezTo>
                    <a:pt x="10059" y="3200"/>
                    <a:pt x="10530" y="2955"/>
                    <a:pt x="10900" y="2546"/>
                  </a:cubicBezTo>
                  <a:cubicBezTo>
                    <a:pt x="11371" y="2023"/>
                    <a:pt x="11242" y="1730"/>
                    <a:pt x="11160" y="1067"/>
                  </a:cubicBezTo>
                  <a:cubicBezTo>
                    <a:pt x="11140" y="936"/>
                    <a:pt x="11179" y="836"/>
                    <a:pt x="11150" y="730"/>
                  </a:cubicBezTo>
                  <a:cubicBezTo>
                    <a:pt x="11299" y="557"/>
                    <a:pt x="11390" y="346"/>
                    <a:pt x="11439" y="124"/>
                  </a:cubicBezTo>
                  <a:cubicBezTo>
                    <a:pt x="11443" y="96"/>
                    <a:pt x="11448" y="67"/>
                    <a:pt x="11439" y="38"/>
                  </a:cubicBezTo>
                  <a:cubicBezTo>
                    <a:pt x="11425" y="11"/>
                    <a:pt x="11400" y="0"/>
                    <a:pt x="1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5478886" y="2581413"/>
              <a:ext cx="399624" cy="333832"/>
            </a:xfrm>
            <a:custGeom>
              <a:avLst/>
              <a:gdLst/>
              <a:ahLst/>
              <a:cxnLst/>
              <a:rect l="l" t="t" r="r" b="b"/>
              <a:pathLst>
                <a:path w="11559" h="9656" extrusionOk="0">
                  <a:moveTo>
                    <a:pt x="11418" y="0"/>
                  </a:moveTo>
                  <a:cubicBezTo>
                    <a:pt x="11357" y="0"/>
                    <a:pt x="11295" y="32"/>
                    <a:pt x="11256" y="63"/>
                  </a:cubicBezTo>
                  <a:cubicBezTo>
                    <a:pt x="11117" y="178"/>
                    <a:pt x="10982" y="308"/>
                    <a:pt x="10853" y="429"/>
                  </a:cubicBezTo>
                  <a:cubicBezTo>
                    <a:pt x="10674" y="602"/>
                    <a:pt x="10487" y="779"/>
                    <a:pt x="10281" y="913"/>
                  </a:cubicBezTo>
                  <a:cubicBezTo>
                    <a:pt x="10042" y="1068"/>
                    <a:pt x="9787" y="1150"/>
                    <a:pt x="9554" y="1150"/>
                  </a:cubicBezTo>
                  <a:cubicBezTo>
                    <a:pt x="9467" y="1150"/>
                    <a:pt x="9383" y="1138"/>
                    <a:pt x="9305" y="1115"/>
                  </a:cubicBezTo>
                  <a:cubicBezTo>
                    <a:pt x="9036" y="1034"/>
                    <a:pt x="9045" y="832"/>
                    <a:pt x="9094" y="515"/>
                  </a:cubicBezTo>
                  <a:cubicBezTo>
                    <a:pt x="9103" y="467"/>
                    <a:pt x="9112" y="418"/>
                    <a:pt x="9117" y="376"/>
                  </a:cubicBezTo>
                  <a:cubicBezTo>
                    <a:pt x="9117" y="361"/>
                    <a:pt x="9123" y="332"/>
                    <a:pt x="9108" y="303"/>
                  </a:cubicBezTo>
                  <a:cubicBezTo>
                    <a:pt x="9094" y="279"/>
                    <a:pt x="9070" y="265"/>
                    <a:pt x="9045" y="265"/>
                  </a:cubicBezTo>
                  <a:cubicBezTo>
                    <a:pt x="9040" y="264"/>
                    <a:pt x="9034" y="263"/>
                    <a:pt x="9028" y="263"/>
                  </a:cubicBezTo>
                  <a:cubicBezTo>
                    <a:pt x="8991" y="263"/>
                    <a:pt x="8955" y="288"/>
                    <a:pt x="8930" y="308"/>
                  </a:cubicBezTo>
                  <a:cubicBezTo>
                    <a:pt x="8536" y="702"/>
                    <a:pt x="8420" y="1336"/>
                    <a:pt x="8320" y="1893"/>
                  </a:cubicBezTo>
                  <a:cubicBezTo>
                    <a:pt x="8310" y="1971"/>
                    <a:pt x="8296" y="2043"/>
                    <a:pt x="8281" y="2115"/>
                  </a:cubicBezTo>
                  <a:cubicBezTo>
                    <a:pt x="8223" y="2408"/>
                    <a:pt x="7901" y="2643"/>
                    <a:pt x="7646" y="2831"/>
                  </a:cubicBezTo>
                  <a:cubicBezTo>
                    <a:pt x="7604" y="2865"/>
                    <a:pt x="7560" y="2893"/>
                    <a:pt x="7522" y="2922"/>
                  </a:cubicBezTo>
                  <a:cubicBezTo>
                    <a:pt x="7229" y="3144"/>
                    <a:pt x="6892" y="3374"/>
                    <a:pt x="6503" y="3624"/>
                  </a:cubicBezTo>
                  <a:cubicBezTo>
                    <a:pt x="5945" y="3980"/>
                    <a:pt x="5359" y="4326"/>
                    <a:pt x="4701" y="4677"/>
                  </a:cubicBezTo>
                  <a:cubicBezTo>
                    <a:pt x="4581" y="4739"/>
                    <a:pt x="4461" y="4806"/>
                    <a:pt x="4341" y="4863"/>
                  </a:cubicBezTo>
                  <a:cubicBezTo>
                    <a:pt x="4302" y="4883"/>
                    <a:pt x="3485" y="5244"/>
                    <a:pt x="3086" y="5537"/>
                  </a:cubicBezTo>
                  <a:lnTo>
                    <a:pt x="3154" y="5623"/>
                  </a:lnTo>
                  <a:cubicBezTo>
                    <a:pt x="3538" y="5335"/>
                    <a:pt x="4374" y="4969"/>
                    <a:pt x="4384" y="4965"/>
                  </a:cubicBezTo>
                  <a:cubicBezTo>
                    <a:pt x="4509" y="4903"/>
                    <a:pt x="4629" y="4835"/>
                    <a:pt x="4754" y="4772"/>
                  </a:cubicBezTo>
                  <a:cubicBezTo>
                    <a:pt x="5412" y="4417"/>
                    <a:pt x="6003" y="4071"/>
                    <a:pt x="6561" y="3716"/>
                  </a:cubicBezTo>
                  <a:cubicBezTo>
                    <a:pt x="6954" y="3465"/>
                    <a:pt x="7291" y="3235"/>
                    <a:pt x="7589" y="3009"/>
                  </a:cubicBezTo>
                  <a:cubicBezTo>
                    <a:pt x="7628" y="2980"/>
                    <a:pt x="7666" y="2951"/>
                    <a:pt x="7710" y="2918"/>
                  </a:cubicBezTo>
                  <a:cubicBezTo>
                    <a:pt x="7983" y="2720"/>
                    <a:pt x="8325" y="2470"/>
                    <a:pt x="8387" y="2139"/>
                  </a:cubicBezTo>
                  <a:cubicBezTo>
                    <a:pt x="8402" y="2066"/>
                    <a:pt x="8416" y="1990"/>
                    <a:pt x="8431" y="1913"/>
                  </a:cubicBezTo>
                  <a:cubicBezTo>
                    <a:pt x="8526" y="1370"/>
                    <a:pt x="8637" y="755"/>
                    <a:pt x="9007" y="390"/>
                  </a:cubicBezTo>
                  <a:lnTo>
                    <a:pt x="9007" y="390"/>
                  </a:lnTo>
                  <a:cubicBezTo>
                    <a:pt x="9002" y="423"/>
                    <a:pt x="8992" y="462"/>
                    <a:pt x="8988" y="500"/>
                  </a:cubicBezTo>
                  <a:cubicBezTo>
                    <a:pt x="8944" y="784"/>
                    <a:pt x="8892" y="1101"/>
                    <a:pt x="9276" y="1216"/>
                  </a:cubicBezTo>
                  <a:cubicBezTo>
                    <a:pt x="9374" y="1246"/>
                    <a:pt x="9471" y="1259"/>
                    <a:pt x="9564" y="1259"/>
                  </a:cubicBezTo>
                  <a:cubicBezTo>
                    <a:pt x="9908" y="1259"/>
                    <a:pt x="10206" y="1091"/>
                    <a:pt x="10338" y="1005"/>
                  </a:cubicBezTo>
                  <a:cubicBezTo>
                    <a:pt x="10554" y="861"/>
                    <a:pt x="10742" y="682"/>
                    <a:pt x="10929" y="509"/>
                  </a:cubicBezTo>
                  <a:cubicBezTo>
                    <a:pt x="11055" y="385"/>
                    <a:pt x="11184" y="260"/>
                    <a:pt x="11323" y="150"/>
                  </a:cubicBezTo>
                  <a:cubicBezTo>
                    <a:pt x="11352" y="128"/>
                    <a:pt x="11387" y="111"/>
                    <a:pt x="11417" y="111"/>
                  </a:cubicBezTo>
                  <a:cubicBezTo>
                    <a:pt x="11427" y="111"/>
                    <a:pt x="11435" y="113"/>
                    <a:pt x="11443" y="116"/>
                  </a:cubicBezTo>
                  <a:cubicBezTo>
                    <a:pt x="11448" y="125"/>
                    <a:pt x="11443" y="150"/>
                    <a:pt x="11439" y="163"/>
                  </a:cubicBezTo>
                  <a:cubicBezTo>
                    <a:pt x="11386" y="404"/>
                    <a:pt x="11290" y="602"/>
                    <a:pt x="11160" y="751"/>
                  </a:cubicBezTo>
                  <a:lnTo>
                    <a:pt x="11141" y="775"/>
                  </a:lnTo>
                  <a:lnTo>
                    <a:pt x="11150" y="804"/>
                  </a:lnTo>
                  <a:cubicBezTo>
                    <a:pt x="11164" y="846"/>
                    <a:pt x="11160" y="899"/>
                    <a:pt x="11155" y="957"/>
                  </a:cubicBezTo>
                  <a:cubicBezTo>
                    <a:pt x="11155" y="1010"/>
                    <a:pt x="11150" y="1068"/>
                    <a:pt x="11160" y="1130"/>
                  </a:cubicBezTo>
                  <a:cubicBezTo>
                    <a:pt x="11170" y="1216"/>
                    <a:pt x="11179" y="1298"/>
                    <a:pt x="11193" y="1380"/>
                  </a:cubicBezTo>
                  <a:cubicBezTo>
                    <a:pt x="11266" y="1880"/>
                    <a:pt x="11304" y="2130"/>
                    <a:pt x="10910" y="2562"/>
                  </a:cubicBezTo>
                  <a:cubicBezTo>
                    <a:pt x="10709" y="2793"/>
                    <a:pt x="10463" y="2971"/>
                    <a:pt x="10228" y="3144"/>
                  </a:cubicBezTo>
                  <a:cubicBezTo>
                    <a:pt x="10050" y="3277"/>
                    <a:pt x="9862" y="3417"/>
                    <a:pt x="9689" y="3581"/>
                  </a:cubicBezTo>
                  <a:cubicBezTo>
                    <a:pt x="9296" y="3951"/>
                    <a:pt x="8944" y="4369"/>
                    <a:pt x="8598" y="4772"/>
                  </a:cubicBezTo>
                  <a:cubicBezTo>
                    <a:pt x="8382" y="5027"/>
                    <a:pt x="8161" y="5291"/>
                    <a:pt x="7930" y="5542"/>
                  </a:cubicBezTo>
                  <a:cubicBezTo>
                    <a:pt x="7675" y="5815"/>
                    <a:pt x="7422" y="6099"/>
                    <a:pt x="7176" y="6373"/>
                  </a:cubicBezTo>
                  <a:cubicBezTo>
                    <a:pt x="6758" y="6844"/>
                    <a:pt x="6330" y="7329"/>
                    <a:pt x="5878" y="7776"/>
                  </a:cubicBezTo>
                  <a:cubicBezTo>
                    <a:pt x="4909" y="8733"/>
                    <a:pt x="3890" y="9554"/>
                    <a:pt x="2852" y="9554"/>
                  </a:cubicBezTo>
                  <a:cubicBezTo>
                    <a:pt x="2363" y="9554"/>
                    <a:pt x="1870" y="9372"/>
                    <a:pt x="1376" y="8935"/>
                  </a:cubicBezTo>
                  <a:cubicBezTo>
                    <a:pt x="784" y="8410"/>
                    <a:pt x="357" y="7603"/>
                    <a:pt x="107" y="6536"/>
                  </a:cubicBezTo>
                  <a:lnTo>
                    <a:pt x="1" y="6560"/>
                  </a:lnTo>
                  <a:cubicBezTo>
                    <a:pt x="256" y="7651"/>
                    <a:pt x="697" y="8473"/>
                    <a:pt x="1303" y="9015"/>
                  </a:cubicBezTo>
                  <a:cubicBezTo>
                    <a:pt x="1817" y="9468"/>
                    <a:pt x="2332" y="9656"/>
                    <a:pt x="2842" y="9656"/>
                  </a:cubicBezTo>
                  <a:cubicBezTo>
                    <a:pt x="3937" y="9656"/>
                    <a:pt x="5004" y="8791"/>
                    <a:pt x="5956" y="7853"/>
                  </a:cubicBezTo>
                  <a:cubicBezTo>
                    <a:pt x="6407" y="7401"/>
                    <a:pt x="6839" y="6916"/>
                    <a:pt x="7258" y="6445"/>
                  </a:cubicBezTo>
                  <a:cubicBezTo>
                    <a:pt x="7502" y="6171"/>
                    <a:pt x="7753" y="5888"/>
                    <a:pt x="8007" y="5613"/>
                  </a:cubicBezTo>
                  <a:cubicBezTo>
                    <a:pt x="8243" y="5364"/>
                    <a:pt x="8464" y="5100"/>
                    <a:pt x="8684" y="4840"/>
                  </a:cubicBezTo>
                  <a:cubicBezTo>
                    <a:pt x="9021" y="4441"/>
                    <a:pt x="9376" y="4027"/>
                    <a:pt x="9766" y="3658"/>
                  </a:cubicBezTo>
                  <a:cubicBezTo>
                    <a:pt x="9930" y="3504"/>
                    <a:pt x="10117" y="3364"/>
                    <a:pt x="10295" y="3230"/>
                  </a:cubicBezTo>
                  <a:cubicBezTo>
                    <a:pt x="10536" y="3057"/>
                    <a:pt x="10780" y="2869"/>
                    <a:pt x="10991" y="2634"/>
                  </a:cubicBezTo>
                  <a:cubicBezTo>
                    <a:pt x="11419" y="2168"/>
                    <a:pt x="11372" y="1865"/>
                    <a:pt x="11299" y="1361"/>
                  </a:cubicBezTo>
                  <a:cubicBezTo>
                    <a:pt x="11290" y="1283"/>
                    <a:pt x="11275" y="1201"/>
                    <a:pt x="11266" y="1115"/>
                  </a:cubicBezTo>
                  <a:cubicBezTo>
                    <a:pt x="11261" y="1063"/>
                    <a:pt x="11261" y="1015"/>
                    <a:pt x="11266" y="966"/>
                  </a:cubicBezTo>
                  <a:cubicBezTo>
                    <a:pt x="11270" y="909"/>
                    <a:pt x="11275" y="855"/>
                    <a:pt x="11261" y="798"/>
                  </a:cubicBezTo>
                  <a:cubicBezTo>
                    <a:pt x="11395" y="640"/>
                    <a:pt x="11492" y="433"/>
                    <a:pt x="11545" y="188"/>
                  </a:cubicBezTo>
                  <a:cubicBezTo>
                    <a:pt x="11549" y="159"/>
                    <a:pt x="11559" y="116"/>
                    <a:pt x="11539" y="72"/>
                  </a:cubicBezTo>
                  <a:cubicBezTo>
                    <a:pt x="11525" y="39"/>
                    <a:pt x="11496" y="15"/>
                    <a:pt x="11458" y="5"/>
                  </a:cubicBezTo>
                  <a:cubicBezTo>
                    <a:pt x="11445" y="2"/>
                    <a:pt x="11431" y="0"/>
                    <a:pt x="11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6154779" y="2849386"/>
              <a:ext cx="72464" cy="68488"/>
            </a:xfrm>
            <a:custGeom>
              <a:avLst/>
              <a:gdLst/>
              <a:ahLst/>
              <a:cxnLst/>
              <a:rect l="l" t="t" r="r" b="b"/>
              <a:pathLst>
                <a:path w="2096" h="1981" extrusionOk="0">
                  <a:moveTo>
                    <a:pt x="679" y="0"/>
                  </a:moveTo>
                  <a:cubicBezTo>
                    <a:pt x="631" y="0"/>
                    <a:pt x="582" y="4"/>
                    <a:pt x="534" y="15"/>
                  </a:cubicBezTo>
                  <a:cubicBezTo>
                    <a:pt x="448" y="35"/>
                    <a:pt x="332" y="68"/>
                    <a:pt x="304" y="169"/>
                  </a:cubicBezTo>
                  <a:cubicBezTo>
                    <a:pt x="289" y="232"/>
                    <a:pt x="304" y="304"/>
                    <a:pt x="351" y="348"/>
                  </a:cubicBezTo>
                  <a:cubicBezTo>
                    <a:pt x="336" y="334"/>
                    <a:pt x="319" y="329"/>
                    <a:pt x="301" y="329"/>
                  </a:cubicBezTo>
                  <a:cubicBezTo>
                    <a:pt x="266" y="329"/>
                    <a:pt x="227" y="348"/>
                    <a:pt x="198" y="361"/>
                  </a:cubicBezTo>
                  <a:cubicBezTo>
                    <a:pt x="102" y="414"/>
                    <a:pt x="68" y="544"/>
                    <a:pt x="131" y="645"/>
                  </a:cubicBezTo>
                  <a:cubicBezTo>
                    <a:pt x="169" y="703"/>
                    <a:pt x="236" y="732"/>
                    <a:pt x="299" y="756"/>
                  </a:cubicBezTo>
                  <a:cubicBezTo>
                    <a:pt x="289" y="752"/>
                    <a:pt x="279" y="751"/>
                    <a:pt x="268" y="751"/>
                  </a:cubicBezTo>
                  <a:cubicBezTo>
                    <a:pt x="190" y="751"/>
                    <a:pt x="87" y="831"/>
                    <a:pt x="53" y="885"/>
                  </a:cubicBezTo>
                  <a:cubicBezTo>
                    <a:pt x="0" y="971"/>
                    <a:pt x="20" y="1102"/>
                    <a:pt x="78" y="1178"/>
                  </a:cubicBezTo>
                  <a:cubicBezTo>
                    <a:pt x="120" y="1236"/>
                    <a:pt x="184" y="1275"/>
                    <a:pt x="241" y="1313"/>
                  </a:cubicBezTo>
                  <a:cubicBezTo>
                    <a:pt x="235" y="1312"/>
                    <a:pt x="229" y="1312"/>
                    <a:pt x="223" y="1312"/>
                  </a:cubicBezTo>
                  <a:cubicBezTo>
                    <a:pt x="180" y="1312"/>
                    <a:pt x="135" y="1327"/>
                    <a:pt x="97" y="1361"/>
                  </a:cubicBezTo>
                  <a:cubicBezTo>
                    <a:pt x="58" y="1395"/>
                    <a:pt x="34" y="1452"/>
                    <a:pt x="49" y="1505"/>
                  </a:cubicBezTo>
                  <a:cubicBezTo>
                    <a:pt x="63" y="1568"/>
                    <a:pt x="120" y="1606"/>
                    <a:pt x="173" y="1635"/>
                  </a:cubicBezTo>
                  <a:cubicBezTo>
                    <a:pt x="399" y="1770"/>
                    <a:pt x="659" y="1847"/>
                    <a:pt x="909" y="1905"/>
                  </a:cubicBezTo>
                  <a:cubicBezTo>
                    <a:pt x="1001" y="1929"/>
                    <a:pt x="1178" y="1981"/>
                    <a:pt x="1328" y="1981"/>
                  </a:cubicBezTo>
                  <a:cubicBezTo>
                    <a:pt x="1443" y="1981"/>
                    <a:pt x="1543" y="1950"/>
                    <a:pt x="1577" y="1851"/>
                  </a:cubicBezTo>
                  <a:cubicBezTo>
                    <a:pt x="1606" y="1760"/>
                    <a:pt x="1577" y="1654"/>
                    <a:pt x="1510" y="1597"/>
                  </a:cubicBezTo>
                  <a:cubicBezTo>
                    <a:pt x="1586" y="1582"/>
                    <a:pt x="1663" y="1568"/>
                    <a:pt x="1726" y="1519"/>
                  </a:cubicBezTo>
                  <a:cubicBezTo>
                    <a:pt x="1865" y="1404"/>
                    <a:pt x="1783" y="1270"/>
                    <a:pt x="1701" y="1164"/>
                  </a:cubicBezTo>
                  <a:lnTo>
                    <a:pt x="1701" y="1164"/>
                  </a:lnTo>
                  <a:cubicBezTo>
                    <a:pt x="1705" y="1164"/>
                    <a:pt x="1709" y="1164"/>
                    <a:pt x="1713" y="1164"/>
                  </a:cubicBezTo>
                  <a:cubicBezTo>
                    <a:pt x="1820" y="1164"/>
                    <a:pt x="1933" y="1102"/>
                    <a:pt x="1952" y="971"/>
                  </a:cubicBezTo>
                  <a:cubicBezTo>
                    <a:pt x="1966" y="852"/>
                    <a:pt x="1894" y="736"/>
                    <a:pt x="1798" y="683"/>
                  </a:cubicBezTo>
                  <a:cubicBezTo>
                    <a:pt x="2096" y="669"/>
                    <a:pt x="1994" y="357"/>
                    <a:pt x="1817" y="255"/>
                  </a:cubicBezTo>
                  <a:cubicBezTo>
                    <a:pt x="1663" y="169"/>
                    <a:pt x="1490" y="117"/>
                    <a:pt x="1317" y="78"/>
                  </a:cubicBezTo>
                  <a:cubicBezTo>
                    <a:pt x="1164" y="49"/>
                    <a:pt x="1005" y="30"/>
                    <a:pt x="851" y="11"/>
                  </a:cubicBezTo>
                  <a:cubicBezTo>
                    <a:pt x="794" y="6"/>
                    <a:pt x="737" y="0"/>
                    <a:pt x="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6152773" y="2847554"/>
              <a:ext cx="73328" cy="72153"/>
            </a:xfrm>
            <a:custGeom>
              <a:avLst/>
              <a:gdLst/>
              <a:ahLst/>
              <a:cxnLst/>
              <a:rect l="l" t="t" r="r" b="b"/>
              <a:pathLst>
                <a:path w="2121" h="2087" extrusionOk="0">
                  <a:moveTo>
                    <a:pt x="738" y="106"/>
                  </a:moveTo>
                  <a:cubicBezTo>
                    <a:pt x="795" y="106"/>
                    <a:pt x="851" y="113"/>
                    <a:pt x="905" y="121"/>
                  </a:cubicBezTo>
                  <a:cubicBezTo>
                    <a:pt x="1067" y="135"/>
                    <a:pt x="1216" y="155"/>
                    <a:pt x="1366" y="184"/>
                  </a:cubicBezTo>
                  <a:cubicBezTo>
                    <a:pt x="1558" y="228"/>
                    <a:pt x="1717" y="279"/>
                    <a:pt x="1846" y="357"/>
                  </a:cubicBezTo>
                  <a:cubicBezTo>
                    <a:pt x="1937" y="410"/>
                    <a:pt x="2005" y="530"/>
                    <a:pt x="1986" y="607"/>
                  </a:cubicBezTo>
                  <a:cubicBezTo>
                    <a:pt x="1976" y="650"/>
                    <a:pt x="1933" y="678"/>
                    <a:pt x="1851" y="678"/>
                  </a:cubicBezTo>
                  <a:lnTo>
                    <a:pt x="1659" y="689"/>
                  </a:lnTo>
                  <a:lnTo>
                    <a:pt x="1832" y="785"/>
                  </a:lnTo>
                  <a:cubicBezTo>
                    <a:pt x="1914" y="827"/>
                    <a:pt x="1966" y="929"/>
                    <a:pt x="1957" y="1015"/>
                  </a:cubicBezTo>
                  <a:cubicBezTo>
                    <a:pt x="1944" y="1120"/>
                    <a:pt x="1856" y="1160"/>
                    <a:pt x="1773" y="1160"/>
                  </a:cubicBezTo>
                  <a:cubicBezTo>
                    <a:pt x="1769" y="1160"/>
                    <a:pt x="1764" y="1160"/>
                    <a:pt x="1759" y="1159"/>
                  </a:cubicBezTo>
                  <a:lnTo>
                    <a:pt x="1640" y="1155"/>
                  </a:lnTo>
                  <a:lnTo>
                    <a:pt x="1717" y="1251"/>
                  </a:lnTo>
                  <a:cubicBezTo>
                    <a:pt x="1828" y="1390"/>
                    <a:pt x="1832" y="1462"/>
                    <a:pt x="1750" y="1530"/>
                  </a:cubicBezTo>
                  <a:cubicBezTo>
                    <a:pt x="1697" y="1568"/>
                    <a:pt x="1635" y="1583"/>
                    <a:pt x="1558" y="1597"/>
                  </a:cubicBezTo>
                  <a:lnTo>
                    <a:pt x="1442" y="1616"/>
                  </a:lnTo>
                  <a:lnTo>
                    <a:pt x="1533" y="1692"/>
                  </a:lnTo>
                  <a:cubicBezTo>
                    <a:pt x="1582" y="1736"/>
                    <a:pt x="1606" y="1818"/>
                    <a:pt x="1582" y="1885"/>
                  </a:cubicBezTo>
                  <a:cubicBezTo>
                    <a:pt x="1558" y="1956"/>
                    <a:pt x="1479" y="1979"/>
                    <a:pt x="1384" y="1979"/>
                  </a:cubicBezTo>
                  <a:cubicBezTo>
                    <a:pt x="1264" y="1979"/>
                    <a:pt x="1120" y="1943"/>
                    <a:pt x="1029" y="1918"/>
                  </a:cubicBezTo>
                  <a:lnTo>
                    <a:pt x="981" y="1904"/>
                  </a:lnTo>
                  <a:cubicBezTo>
                    <a:pt x="770" y="1856"/>
                    <a:pt x="495" y="1779"/>
                    <a:pt x="260" y="1640"/>
                  </a:cubicBezTo>
                  <a:cubicBezTo>
                    <a:pt x="213" y="1616"/>
                    <a:pt x="169" y="1587"/>
                    <a:pt x="160" y="1548"/>
                  </a:cubicBezTo>
                  <a:cubicBezTo>
                    <a:pt x="149" y="1515"/>
                    <a:pt x="164" y="1477"/>
                    <a:pt x="193" y="1452"/>
                  </a:cubicBezTo>
                  <a:cubicBezTo>
                    <a:pt x="217" y="1428"/>
                    <a:pt x="256" y="1419"/>
                    <a:pt x="299" y="1419"/>
                  </a:cubicBezTo>
                  <a:lnTo>
                    <a:pt x="506" y="1419"/>
                  </a:lnTo>
                  <a:lnTo>
                    <a:pt x="328" y="1317"/>
                  </a:lnTo>
                  <a:cubicBezTo>
                    <a:pt x="275" y="1284"/>
                    <a:pt x="217" y="1251"/>
                    <a:pt x="178" y="1197"/>
                  </a:cubicBezTo>
                  <a:cubicBezTo>
                    <a:pt x="136" y="1140"/>
                    <a:pt x="116" y="1035"/>
                    <a:pt x="160" y="967"/>
                  </a:cubicBezTo>
                  <a:cubicBezTo>
                    <a:pt x="190" y="919"/>
                    <a:pt x="279" y="860"/>
                    <a:pt x="325" y="860"/>
                  </a:cubicBezTo>
                  <a:cubicBezTo>
                    <a:pt x="329" y="860"/>
                    <a:pt x="334" y="860"/>
                    <a:pt x="337" y="862"/>
                  </a:cubicBezTo>
                  <a:lnTo>
                    <a:pt x="375" y="760"/>
                  </a:lnTo>
                  <a:cubicBezTo>
                    <a:pt x="318" y="736"/>
                    <a:pt x="260" y="712"/>
                    <a:pt x="231" y="669"/>
                  </a:cubicBezTo>
                  <a:cubicBezTo>
                    <a:pt x="213" y="631"/>
                    <a:pt x="202" y="592"/>
                    <a:pt x="217" y="549"/>
                  </a:cubicBezTo>
                  <a:cubicBezTo>
                    <a:pt x="227" y="510"/>
                    <a:pt x="251" y="481"/>
                    <a:pt x="284" y="463"/>
                  </a:cubicBezTo>
                  <a:cubicBezTo>
                    <a:pt x="331" y="441"/>
                    <a:pt x="354" y="437"/>
                    <a:pt x="364" y="437"/>
                  </a:cubicBezTo>
                  <a:cubicBezTo>
                    <a:pt x="369" y="437"/>
                    <a:pt x="371" y="439"/>
                    <a:pt x="371" y="439"/>
                  </a:cubicBezTo>
                  <a:lnTo>
                    <a:pt x="448" y="361"/>
                  </a:lnTo>
                  <a:cubicBezTo>
                    <a:pt x="415" y="332"/>
                    <a:pt x="404" y="279"/>
                    <a:pt x="415" y="237"/>
                  </a:cubicBezTo>
                  <a:cubicBezTo>
                    <a:pt x="429" y="179"/>
                    <a:pt x="486" y="146"/>
                    <a:pt x="602" y="121"/>
                  </a:cubicBezTo>
                  <a:cubicBezTo>
                    <a:pt x="647" y="111"/>
                    <a:pt x="692" y="106"/>
                    <a:pt x="738" y="106"/>
                  </a:cubicBezTo>
                  <a:close/>
                  <a:moveTo>
                    <a:pt x="739" y="0"/>
                  </a:moveTo>
                  <a:cubicBezTo>
                    <a:pt x="688" y="0"/>
                    <a:pt x="635" y="4"/>
                    <a:pt x="582" y="15"/>
                  </a:cubicBezTo>
                  <a:cubicBezTo>
                    <a:pt x="520" y="26"/>
                    <a:pt x="351" y="64"/>
                    <a:pt x="309" y="208"/>
                  </a:cubicBezTo>
                  <a:cubicBezTo>
                    <a:pt x="299" y="251"/>
                    <a:pt x="299" y="294"/>
                    <a:pt x="309" y="337"/>
                  </a:cubicBezTo>
                  <a:cubicBezTo>
                    <a:pt x="275" y="347"/>
                    <a:pt x="246" y="361"/>
                    <a:pt x="231" y="372"/>
                  </a:cubicBezTo>
                  <a:cubicBezTo>
                    <a:pt x="174" y="401"/>
                    <a:pt x="126" y="458"/>
                    <a:pt x="111" y="525"/>
                  </a:cubicBezTo>
                  <a:cubicBezTo>
                    <a:pt x="92" y="592"/>
                    <a:pt x="102" y="665"/>
                    <a:pt x="140" y="727"/>
                  </a:cubicBezTo>
                  <a:cubicBezTo>
                    <a:pt x="160" y="751"/>
                    <a:pt x="178" y="770"/>
                    <a:pt x="198" y="789"/>
                  </a:cubicBezTo>
                  <a:cubicBezTo>
                    <a:pt x="140" y="823"/>
                    <a:pt x="92" y="871"/>
                    <a:pt x="69" y="909"/>
                  </a:cubicBezTo>
                  <a:cubicBezTo>
                    <a:pt x="1" y="1020"/>
                    <a:pt x="25" y="1173"/>
                    <a:pt x="92" y="1266"/>
                  </a:cubicBezTo>
                  <a:cubicBezTo>
                    <a:pt x="116" y="1294"/>
                    <a:pt x="140" y="1317"/>
                    <a:pt x="169" y="1337"/>
                  </a:cubicBezTo>
                  <a:cubicBezTo>
                    <a:pt x="149" y="1346"/>
                    <a:pt x="136" y="1361"/>
                    <a:pt x="121" y="1370"/>
                  </a:cubicBezTo>
                  <a:cubicBezTo>
                    <a:pt x="63" y="1424"/>
                    <a:pt x="34" y="1505"/>
                    <a:pt x="54" y="1572"/>
                  </a:cubicBezTo>
                  <a:cubicBezTo>
                    <a:pt x="73" y="1654"/>
                    <a:pt x="140" y="1698"/>
                    <a:pt x="202" y="1736"/>
                  </a:cubicBezTo>
                  <a:cubicBezTo>
                    <a:pt x="453" y="1880"/>
                    <a:pt x="736" y="1962"/>
                    <a:pt x="952" y="2009"/>
                  </a:cubicBezTo>
                  <a:lnTo>
                    <a:pt x="1001" y="2024"/>
                  </a:lnTo>
                  <a:cubicBezTo>
                    <a:pt x="1107" y="2049"/>
                    <a:pt x="1255" y="2087"/>
                    <a:pt x="1385" y="2087"/>
                  </a:cubicBezTo>
                  <a:cubicBezTo>
                    <a:pt x="1524" y="2087"/>
                    <a:pt x="1644" y="2049"/>
                    <a:pt x="1688" y="1918"/>
                  </a:cubicBezTo>
                  <a:cubicBezTo>
                    <a:pt x="1712" y="1842"/>
                    <a:pt x="1702" y="1756"/>
                    <a:pt x="1664" y="1688"/>
                  </a:cubicBezTo>
                  <a:cubicBezTo>
                    <a:pt x="1717" y="1674"/>
                    <a:pt x="1770" y="1654"/>
                    <a:pt x="1817" y="1616"/>
                  </a:cubicBezTo>
                  <a:cubicBezTo>
                    <a:pt x="1966" y="1496"/>
                    <a:pt x="1919" y="1357"/>
                    <a:pt x="1856" y="1260"/>
                  </a:cubicBezTo>
                  <a:cubicBezTo>
                    <a:pt x="1957" y="1237"/>
                    <a:pt x="2048" y="1159"/>
                    <a:pt x="2063" y="1029"/>
                  </a:cubicBezTo>
                  <a:cubicBezTo>
                    <a:pt x="2077" y="938"/>
                    <a:pt x="2043" y="838"/>
                    <a:pt x="1976" y="765"/>
                  </a:cubicBezTo>
                  <a:cubicBezTo>
                    <a:pt x="2058" y="732"/>
                    <a:pt x="2081" y="669"/>
                    <a:pt x="2092" y="631"/>
                  </a:cubicBezTo>
                  <a:cubicBezTo>
                    <a:pt x="2121" y="505"/>
                    <a:pt x="2034" y="337"/>
                    <a:pt x="1899" y="261"/>
                  </a:cubicBezTo>
                  <a:cubicBezTo>
                    <a:pt x="1759" y="179"/>
                    <a:pt x="1591" y="121"/>
                    <a:pt x="1389" y="78"/>
                  </a:cubicBezTo>
                  <a:cubicBezTo>
                    <a:pt x="1236" y="49"/>
                    <a:pt x="1082" y="30"/>
                    <a:pt x="914" y="11"/>
                  </a:cubicBezTo>
                  <a:cubicBezTo>
                    <a:pt x="859" y="6"/>
                    <a:pt x="800" y="0"/>
                    <a:pt x="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6161416" y="2892775"/>
              <a:ext cx="46915" cy="13518"/>
            </a:xfrm>
            <a:custGeom>
              <a:avLst/>
              <a:gdLst/>
              <a:ahLst/>
              <a:cxnLst/>
              <a:rect l="l" t="t" r="r" b="b"/>
              <a:pathLst>
                <a:path w="1357" h="391" extrusionOk="0">
                  <a:moveTo>
                    <a:pt x="25" y="0"/>
                  </a:moveTo>
                  <a:lnTo>
                    <a:pt x="1" y="106"/>
                  </a:lnTo>
                  <a:cubicBezTo>
                    <a:pt x="136" y="140"/>
                    <a:pt x="251" y="173"/>
                    <a:pt x="347" y="197"/>
                  </a:cubicBezTo>
                  <a:cubicBezTo>
                    <a:pt x="698" y="293"/>
                    <a:pt x="890" y="346"/>
                    <a:pt x="1347" y="390"/>
                  </a:cubicBezTo>
                  <a:lnTo>
                    <a:pt x="1356" y="284"/>
                  </a:lnTo>
                  <a:cubicBezTo>
                    <a:pt x="909" y="240"/>
                    <a:pt x="722" y="188"/>
                    <a:pt x="376" y="96"/>
                  </a:cubicBezTo>
                  <a:cubicBezTo>
                    <a:pt x="280" y="67"/>
                    <a:pt x="165" y="34"/>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6159446" y="2872999"/>
              <a:ext cx="55523" cy="18496"/>
            </a:xfrm>
            <a:custGeom>
              <a:avLst/>
              <a:gdLst/>
              <a:ahLst/>
              <a:cxnLst/>
              <a:rect l="l" t="t" r="r" b="b"/>
              <a:pathLst>
                <a:path w="1606" h="535" extrusionOk="0">
                  <a:moveTo>
                    <a:pt x="9" y="0"/>
                  </a:moveTo>
                  <a:lnTo>
                    <a:pt x="0" y="106"/>
                  </a:lnTo>
                  <a:cubicBezTo>
                    <a:pt x="202" y="130"/>
                    <a:pt x="293" y="159"/>
                    <a:pt x="428" y="202"/>
                  </a:cubicBezTo>
                  <a:cubicBezTo>
                    <a:pt x="495" y="226"/>
                    <a:pt x="572" y="250"/>
                    <a:pt x="683" y="279"/>
                  </a:cubicBezTo>
                  <a:cubicBezTo>
                    <a:pt x="817" y="313"/>
                    <a:pt x="971" y="361"/>
                    <a:pt x="1129" y="404"/>
                  </a:cubicBezTo>
                  <a:cubicBezTo>
                    <a:pt x="1289" y="452"/>
                    <a:pt x="1442" y="501"/>
                    <a:pt x="1577" y="534"/>
                  </a:cubicBezTo>
                  <a:lnTo>
                    <a:pt x="1606" y="428"/>
                  </a:lnTo>
                  <a:cubicBezTo>
                    <a:pt x="1471" y="395"/>
                    <a:pt x="1317" y="346"/>
                    <a:pt x="1158" y="303"/>
                  </a:cubicBezTo>
                  <a:cubicBezTo>
                    <a:pt x="1000" y="255"/>
                    <a:pt x="846" y="207"/>
                    <a:pt x="712" y="173"/>
                  </a:cubicBezTo>
                  <a:cubicBezTo>
                    <a:pt x="606" y="144"/>
                    <a:pt x="528" y="120"/>
                    <a:pt x="457" y="97"/>
                  </a:cubicBezTo>
                  <a:cubicBezTo>
                    <a:pt x="327" y="58"/>
                    <a:pt x="222" y="24"/>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6164113" y="2858721"/>
              <a:ext cx="54002" cy="16145"/>
            </a:xfrm>
            <a:custGeom>
              <a:avLst/>
              <a:gdLst/>
              <a:ahLst/>
              <a:cxnLst/>
              <a:rect l="l" t="t" r="r" b="b"/>
              <a:pathLst>
                <a:path w="1562" h="467" extrusionOk="0">
                  <a:moveTo>
                    <a:pt x="29" y="0"/>
                  </a:moveTo>
                  <a:lnTo>
                    <a:pt x="0" y="106"/>
                  </a:lnTo>
                  <a:cubicBezTo>
                    <a:pt x="524" y="255"/>
                    <a:pt x="1072" y="370"/>
                    <a:pt x="1538" y="466"/>
                  </a:cubicBezTo>
                  <a:lnTo>
                    <a:pt x="1562" y="360"/>
                  </a:lnTo>
                  <a:cubicBezTo>
                    <a:pt x="1096" y="264"/>
                    <a:pt x="553" y="149"/>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5557642" y="2893432"/>
              <a:ext cx="21815" cy="4252"/>
            </a:xfrm>
            <a:custGeom>
              <a:avLst/>
              <a:gdLst/>
              <a:ahLst/>
              <a:cxnLst/>
              <a:rect l="l" t="t" r="r" b="b"/>
              <a:pathLst>
                <a:path w="631" h="123" extrusionOk="0">
                  <a:moveTo>
                    <a:pt x="1" y="1"/>
                  </a:moveTo>
                  <a:cubicBezTo>
                    <a:pt x="123" y="81"/>
                    <a:pt x="269" y="123"/>
                    <a:pt x="416" y="123"/>
                  </a:cubicBezTo>
                  <a:cubicBezTo>
                    <a:pt x="488" y="123"/>
                    <a:pt x="561" y="113"/>
                    <a:pt x="630" y="92"/>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5556639" y="2891910"/>
              <a:ext cx="23336" cy="7710"/>
            </a:xfrm>
            <a:custGeom>
              <a:avLst/>
              <a:gdLst/>
              <a:ahLst/>
              <a:cxnLst/>
              <a:rect l="l" t="t" r="r" b="b"/>
              <a:pathLst>
                <a:path w="675" h="223" extrusionOk="0">
                  <a:moveTo>
                    <a:pt x="59" y="1"/>
                  </a:moveTo>
                  <a:lnTo>
                    <a:pt x="1" y="92"/>
                  </a:lnTo>
                  <a:cubicBezTo>
                    <a:pt x="131" y="174"/>
                    <a:pt x="289" y="222"/>
                    <a:pt x="448" y="222"/>
                  </a:cubicBezTo>
                  <a:cubicBezTo>
                    <a:pt x="524" y="222"/>
                    <a:pt x="602" y="207"/>
                    <a:pt x="674" y="189"/>
                  </a:cubicBezTo>
                  <a:lnTo>
                    <a:pt x="646" y="83"/>
                  </a:lnTo>
                  <a:cubicBezTo>
                    <a:pt x="581" y="102"/>
                    <a:pt x="514" y="111"/>
                    <a:pt x="448" y="111"/>
                  </a:cubicBezTo>
                  <a:cubicBezTo>
                    <a:pt x="311" y="111"/>
                    <a:pt x="175" y="72"/>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5594047" y="2889940"/>
              <a:ext cx="8643" cy="2870"/>
            </a:xfrm>
            <a:custGeom>
              <a:avLst/>
              <a:gdLst/>
              <a:ahLst/>
              <a:cxnLst/>
              <a:rect l="l" t="t" r="r" b="b"/>
              <a:pathLst>
                <a:path w="250" h="83" extrusionOk="0">
                  <a:moveTo>
                    <a:pt x="250" y="0"/>
                  </a:moveTo>
                  <a:lnTo>
                    <a:pt x="250" y="0"/>
                  </a:lnTo>
                  <a:cubicBezTo>
                    <a:pt x="163" y="11"/>
                    <a:pt x="77" y="40"/>
                    <a:pt x="1" y="82"/>
                  </a:cubicBezTo>
                  <a:lnTo>
                    <a:pt x="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5593044" y="2887935"/>
              <a:ext cx="10026" cy="6534"/>
            </a:xfrm>
            <a:custGeom>
              <a:avLst/>
              <a:gdLst/>
              <a:ahLst/>
              <a:cxnLst/>
              <a:rect l="l" t="t" r="r" b="b"/>
              <a:pathLst>
                <a:path w="290" h="189" extrusionOk="0">
                  <a:moveTo>
                    <a:pt x="274" y="1"/>
                  </a:moveTo>
                  <a:cubicBezTo>
                    <a:pt x="178" y="16"/>
                    <a:pt x="87" y="49"/>
                    <a:pt x="1" y="92"/>
                  </a:cubicBezTo>
                  <a:lnTo>
                    <a:pt x="54" y="189"/>
                  </a:lnTo>
                  <a:cubicBezTo>
                    <a:pt x="125" y="149"/>
                    <a:pt x="207" y="121"/>
                    <a:pt x="289" y="111"/>
                  </a:cubicBezTo>
                  <a:lnTo>
                    <a:pt x="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5850402" y="2629608"/>
              <a:ext cx="5877" cy="4840"/>
            </a:xfrm>
            <a:custGeom>
              <a:avLst/>
              <a:gdLst/>
              <a:ahLst/>
              <a:cxnLst/>
              <a:rect l="l" t="t" r="r" b="b"/>
              <a:pathLst>
                <a:path w="170" h="140" extrusionOk="0">
                  <a:moveTo>
                    <a:pt x="169" y="0"/>
                  </a:moveTo>
                  <a:lnTo>
                    <a:pt x="23" y="121"/>
                  </a:lnTo>
                  <a:lnTo>
                    <a:pt x="23" y="121"/>
                  </a:lnTo>
                  <a:cubicBezTo>
                    <a:pt x="73" y="80"/>
                    <a:pt x="123" y="42"/>
                    <a:pt x="169" y="0"/>
                  </a:cubicBezTo>
                  <a:close/>
                  <a:moveTo>
                    <a:pt x="23" y="121"/>
                  </a:moveTo>
                  <a:lnTo>
                    <a:pt x="23" y="121"/>
                  </a:lnTo>
                  <a:cubicBezTo>
                    <a:pt x="15" y="127"/>
                    <a:pt x="8" y="133"/>
                    <a:pt x="1" y="140"/>
                  </a:cubicBezTo>
                  <a:lnTo>
                    <a:pt x="23" y="12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5849261" y="2628121"/>
              <a:ext cx="8332" cy="7813"/>
            </a:xfrm>
            <a:custGeom>
              <a:avLst/>
              <a:gdLst/>
              <a:ahLst/>
              <a:cxnLst/>
              <a:rect l="l" t="t" r="r" b="b"/>
              <a:pathLst>
                <a:path w="241" h="226" extrusionOk="0">
                  <a:moveTo>
                    <a:pt x="169" y="0"/>
                  </a:moveTo>
                  <a:lnTo>
                    <a:pt x="0" y="139"/>
                  </a:lnTo>
                  <a:lnTo>
                    <a:pt x="72" y="225"/>
                  </a:lnTo>
                  <a:lnTo>
                    <a:pt x="240" y="87"/>
                  </a:lnTo>
                  <a:lnTo>
                    <a:pt x="1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5853410" y="2641224"/>
              <a:ext cx="4840" cy="2870"/>
            </a:xfrm>
            <a:custGeom>
              <a:avLst/>
              <a:gdLst/>
              <a:ahLst/>
              <a:cxnLst/>
              <a:rect l="l" t="t" r="r" b="b"/>
              <a:pathLst>
                <a:path w="140" h="83" extrusionOk="0">
                  <a:moveTo>
                    <a:pt x="140" y="1"/>
                  </a:moveTo>
                  <a:lnTo>
                    <a:pt x="0" y="83"/>
                  </a:lnTo>
                  <a:cubicBezTo>
                    <a:pt x="43" y="59"/>
                    <a:pt x="91" y="30"/>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a:off x="5852407" y="2639565"/>
              <a:ext cx="6845" cy="6188"/>
            </a:xfrm>
            <a:custGeom>
              <a:avLst/>
              <a:gdLst/>
              <a:ahLst/>
              <a:cxnLst/>
              <a:rect l="l" t="t" r="r" b="b"/>
              <a:pathLst>
                <a:path w="198" h="179" extrusionOk="0">
                  <a:moveTo>
                    <a:pt x="140" y="0"/>
                  </a:moveTo>
                  <a:lnTo>
                    <a:pt x="0" y="87"/>
                  </a:lnTo>
                  <a:lnTo>
                    <a:pt x="58" y="178"/>
                  </a:lnTo>
                  <a:lnTo>
                    <a:pt x="198" y="92"/>
                  </a:lnTo>
                  <a:lnTo>
                    <a:pt x="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5861050" y="2650835"/>
              <a:ext cx="3042" cy="3042"/>
            </a:xfrm>
            <a:custGeom>
              <a:avLst/>
              <a:gdLst/>
              <a:ahLst/>
              <a:cxnLst/>
              <a:rect l="l" t="t" r="r" b="b"/>
              <a:pathLst>
                <a:path w="88" h="88" extrusionOk="0">
                  <a:moveTo>
                    <a:pt x="87" y="1"/>
                  </a:moveTo>
                  <a:lnTo>
                    <a:pt x="1" y="8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5859702" y="2649521"/>
              <a:ext cx="5704" cy="5704"/>
            </a:xfrm>
            <a:custGeom>
              <a:avLst/>
              <a:gdLst/>
              <a:ahLst/>
              <a:cxnLst/>
              <a:rect l="l" t="t" r="r" b="b"/>
              <a:pathLst>
                <a:path w="165" h="165" extrusionOk="0">
                  <a:moveTo>
                    <a:pt x="87" y="1"/>
                  </a:moveTo>
                  <a:lnTo>
                    <a:pt x="0" y="87"/>
                  </a:lnTo>
                  <a:lnTo>
                    <a:pt x="78" y="165"/>
                  </a:lnTo>
                  <a:lnTo>
                    <a:pt x="164" y="78"/>
                  </a:lnTo>
                  <a:lnTo>
                    <a:pt x="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6318929" y="3153798"/>
              <a:ext cx="13691" cy="31599"/>
            </a:xfrm>
            <a:custGeom>
              <a:avLst/>
              <a:gdLst/>
              <a:ahLst/>
              <a:cxnLst/>
              <a:rect l="l" t="t" r="r" b="b"/>
              <a:pathLst>
                <a:path w="396" h="914" extrusionOk="0">
                  <a:moveTo>
                    <a:pt x="96" y="0"/>
                  </a:moveTo>
                  <a:lnTo>
                    <a:pt x="1" y="43"/>
                  </a:lnTo>
                  <a:cubicBezTo>
                    <a:pt x="125" y="322"/>
                    <a:pt x="222" y="615"/>
                    <a:pt x="289" y="913"/>
                  </a:cubicBezTo>
                  <a:lnTo>
                    <a:pt x="395" y="889"/>
                  </a:lnTo>
                  <a:cubicBezTo>
                    <a:pt x="327" y="586"/>
                    <a:pt x="227" y="284"/>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5284657" y="2659340"/>
              <a:ext cx="173035" cy="451759"/>
            </a:xfrm>
            <a:custGeom>
              <a:avLst/>
              <a:gdLst/>
              <a:ahLst/>
              <a:cxnLst/>
              <a:rect l="l" t="t" r="r" b="b"/>
              <a:pathLst>
                <a:path w="5005" h="13067" extrusionOk="0">
                  <a:moveTo>
                    <a:pt x="20" y="0"/>
                  </a:moveTo>
                  <a:cubicBezTo>
                    <a:pt x="1" y="4749"/>
                    <a:pt x="1788" y="9506"/>
                    <a:pt x="4922" y="13067"/>
                  </a:cubicBezTo>
                  <a:lnTo>
                    <a:pt x="5004" y="12995"/>
                  </a:lnTo>
                  <a:cubicBezTo>
                    <a:pt x="1885" y="9453"/>
                    <a:pt x="107" y="4720"/>
                    <a:pt x="131" y="5"/>
                  </a:cubicBezTo>
                  <a:lnTo>
                    <a:pt x="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5492853" y="3141490"/>
              <a:ext cx="77961" cy="63164"/>
            </a:xfrm>
            <a:custGeom>
              <a:avLst/>
              <a:gdLst/>
              <a:ahLst/>
              <a:cxnLst/>
              <a:rect l="l" t="t" r="r" b="b"/>
              <a:pathLst>
                <a:path w="2255" h="1827" extrusionOk="0">
                  <a:moveTo>
                    <a:pt x="82" y="1"/>
                  </a:moveTo>
                  <a:lnTo>
                    <a:pt x="0" y="72"/>
                  </a:lnTo>
                  <a:cubicBezTo>
                    <a:pt x="635" y="779"/>
                    <a:pt x="1375" y="1370"/>
                    <a:pt x="2202" y="1827"/>
                  </a:cubicBezTo>
                  <a:lnTo>
                    <a:pt x="2254" y="1735"/>
                  </a:lnTo>
                  <a:cubicBezTo>
                    <a:pt x="1438" y="1279"/>
                    <a:pt x="707" y="697"/>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5562309" y="2904737"/>
              <a:ext cx="20121" cy="8678"/>
            </a:xfrm>
            <a:custGeom>
              <a:avLst/>
              <a:gdLst/>
              <a:ahLst/>
              <a:cxnLst/>
              <a:rect l="l" t="t" r="r" b="b"/>
              <a:pathLst>
                <a:path w="582" h="251" extrusionOk="0">
                  <a:moveTo>
                    <a:pt x="78" y="0"/>
                  </a:moveTo>
                  <a:lnTo>
                    <a:pt x="1" y="77"/>
                  </a:lnTo>
                  <a:cubicBezTo>
                    <a:pt x="111" y="188"/>
                    <a:pt x="265" y="250"/>
                    <a:pt x="424" y="250"/>
                  </a:cubicBezTo>
                  <a:cubicBezTo>
                    <a:pt x="476" y="250"/>
                    <a:pt x="529" y="240"/>
                    <a:pt x="582" y="226"/>
                  </a:cubicBezTo>
                  <a:lnTo>
                    <a:pt x="553" y="125"/>
                  </a:lnTo>
                  <a:cubicBezTo>
                    <a:pt x="511" y="137"/>
                    <a:pt x="467" y="143"/>
                    <a:pt x="423" y="143"/>
                  </a:cubicBezTo>
                  <a:cubicBezTo>
                    <a:pt x="296" y="143"/>
                    <a:pt x="167" y="93"/>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a:off x="5616139" y="2961540"/>
              <a:ext cx="62334" cy="117512"/>
            </a:xfrm>
            <a:custGeom>
              <a:avLst/>
              <a:gdLst/>
              <a:ahLst/>
              <a:cxnLst/>
              <a:rect l="l" t="t" r="r" b="b"/>
              <a:pathLst>
                <a:path w="1803" h="3399" extrusionOk="0">
                  <a:moveTo>
                    <a:pt x="78" y="1"/>
                  </a:moveTo>
                  <a:lnTo>
                    <a:pt x="78" y="1"/>
                  </a:lnTo>
                  <a:cubicBezTo>
                    <a:pt x="39" y="429"/>
                    <a:pt x="1" y="866"/>
                    <a:pt x="92" y="1294"/>
                  </a:cubicBezTo>
                  <a:cubicBezTo>
                    <a:pt x="245" y="2039"/>
                    <a:pt x="788" y="2726"/>
                    <a:pt x="1740" y="3399"/>
                  </a:cubicBezTo>
                  <a:lnTo>
                    <a:pt x="1802" y="3307"/>
                  </a:lnTo>
                  <a:cubicBezTo>
                    <a:pt x="870" y="2653"/>
                    <a:pt x="347" y="1990"/>
                    <a:pt x="198" y="1274"/>
                  </a:cubicBezTo>
                  <a:cubicBezTo>
                    <a:pt x="111" y="861"/>
                    <a:pt x="149" y="429"/>
                    <a:pt x="183" y="10"/>
                  </a:cubicBezTo>
                  <a:lnTo>
                    <a:pt x="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a:off x="5694584" y="3087004"/>
              <a:ext cx="23959" cy="14659"/>
            </a:xfrm>
            <a:custGeom>
              <a:avLst/>
              <a:gdLst/>
              <a:ahLst/>
              <a:cxnLst/>
              <a:rect l="l" t="t" r="r" b="b"/>
              <a:pathLst>
                <a:path w="693" h="424" extrusionOk="0">
                  <a:moveTo>
                    <a:pt x="63" y="0"/>
                  </a:moveTo>
                  <a:lnTo>
                    <a:pt x="0" y="91"/>
                  </a:lnTo>
                  <a:cubicBezTo>
                    <a:pt x="202" y="231"/>
                    <a:pt x="422" y="342"/>
                    <a:pt x="658" y="423"/>
                  </a:cubicBezTo>
                  <a:lnTo>
                    <a:pt x="692" y="317"/>
                  </a:lnTo>
                  <a:cubicBezTo>
                    <a:pt x="471" y="240"/>
                    <a:pt x="254" y="135"/>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p:cNvSpPr/>
            <p:nvPr/>
          </p:nvSpPr>
          <p:spPr>
            <a:xfrm>
              <a:off x="5600028" y="2603367"/>
              <a:ext cx="13656" cy="55316"/>
            </a:xfrm>
            <a:custGeom>
              <a:avLst/>
              <a:gdLst/>
              <a:ahLst/>
              <a:cxnLst/>
              <a:rect l="l" t="t" r="r" b="b"/>
              <a:pathLst>
                <a:path w="395" h="1600" extrusionOk="0">
                  <a:moveTo>
                    <a:pt x="106" y="0"/>
                  </a:moveTo>
                  <a:lnTo>
                    <a:pt x="1" y="19"/>
                  </a:lnTo>
                  <a:lnTo>
                    <a:pt x="284" y="1600"/>
                  </a:lnTo>
                  <a:lnTo>
                    <a:pt x="394" y="1581"/>
                  </a:lnTo>
                  <a:lnTo>
                    <a:pt x="1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5"/>
            <p:cNvSpPr/>
            <p:nvPr/>
          </p:nvSpPr>
          <p:spPr>
            <a:xfrm>
              <a:off x="5775483" y="2562122"/>
              <a:ext cx="19983" cy="31945"/>
            </a:xfrm>
            <a:custGeom>
              <a:avLst/>
              <a:gdLst/>
              <a:ahLst/>
              <a:cxnLst/>
              <a:rect l="l" t="t" r="r" b="b"/>
              <a:pathLst>
                <a:path w="578" h="924" extrusionOk="0">
                  <a:moveTo>
                    <a:pt x="92" y="1"/>
                  </a:moveTo>
                  <a:lnTo>
                    <a:pt x="1" y="54"/>
                  </a:lnTo>
                  <a:cubicBezTo>
                    <a:pt x="163" y="337"/>
                    <a:pt x="327" y="630"/>
                    <a:pt x="480" y="923"/>
                  </a:cubicBezTo>
                  <a:lnTo>
                    <a:pt x="577" y="871"/>
                  </a:lnTo>
                  <a:cubicBezTo>
                    <a:pt x="423" y="577"/>
                    <a:pt x="260" y="284"/>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a:off x="7724592" y="3152797"/>
              <a:ext cx="33604" cy="33604"/>
            </a:xfrm>
            <a:custGeom>
              <a:avLst/>
              <a:gdLst/>
              <a:ahLst/>
              <a:cxnLst/>
              <a:rect l="l" t="t" r="r" b="b"/>
              <a:pathLst>
                <a:path w="972" h="972" extrusionOk="0">
                  <a:moveTo>
                    <a:pt x="486" y="1"/>
                  </a:moveTo>
                  <a:cubicBezTo>
                    <a:pt x="218" y="1"/>
                    <a:pt x="1" y="216"/>
                    <a:pt x="1" y="486"/>
                  </a:cubicBezTo>
                  <a:cubicBezTo>
                    <a:pt x="1" y="755"/>
                    <a:pt x="218" y="972"/>
                    <a:pt x="486" y="972"/>
                  </a:cubicBezTo>
                  <a:cubicBezTo>
                    <a:pt x="755" y="972"/>
                    <a:pt x="972" y="755"/>
                    <a:pt x="972" y="486"/>
                  </a:cubicBezTo>
                  <a:cubicBezTo>
                    <a:pt x="972" y="216"/>
                    <a:pt x="755" y="1"/>
                    <a:pt x="4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a:off x="7773487" y="1895656"/>
              <a:ext cx="180952" cy="316615"/>
            </a:xfrm>
            <a:custGeom>
              <a:avLst/>
              <a:gdLst/>
              <a:ahLst/>
              <a:cxnLst/>
              <a:rect l="l" t="t" r="r" b="b"/>
              <a:pathLst>
                <a:path w="5234" h="9158" extrusionOk="0">
                  <a:moveTo>
                    <a:pt x="4758" y="0"/>
                  </a:moveTo>
                  <a:lnTo>
                    <a:pt x="4758" y="0"/>
                  </a:lnTo>
                  <a:cubicBezTo>
                    <a:pt x="3884" y="529"/>
                    <a:pt x="3048" y="1158"/>
                    <a:pt x="2327" y="1937"/>
                  </a:cubicBezTo>
                  <a:cubicBezTo>
                    <a:pt x="1995" y="2298"/>
                    <a:pt x="1615" y="2726"/>
                    <a:pt x="1289" y="3177"/>
                  </a:cubicBezTo>
                  <a:cubicBezTo>
                    <a:pt x="1052" y="3498"/>
                    <a:pt x="841" y="3835"/>
                    <a:pt x="688" y="4162"/>
                  </a:cubicBezTo>
                  <a:cubicBezTo>
                    <a:pt x="0" y="5628"/>
                    <a:pt x="183" y="7397"/>
                    <a:pt x="380" y="9035"/>
                  </a:cubicBezTo>
                  <a:cubicBezTo>
                    <a:pt x="389" y="9078"/>
                    <a:pt x="395" y="9127"/>
                    <a:pt x="428" y="9150"/>
                  </a:cubicBezTo>
                  <a:cubicBezTo>
                    <a:pt x="439" y="9155"/>
                    <a:pt x="449" y="9157"/>
                    <a:pt x="460" y="9157"/>
                  </a:cubicBezTo>
                  <a:cubicBezTo>
                    <a:pt x="496" y="9157"/>
                    <a:pt x="532" y="9129"/>
                    <a:pt x="562" y="9103"/>
                  </a:cubicBezTo>
                  <a:cubicBezTo>
                    <a:pt x="1005" y="8670"/>
                    <a:pt x="1447" y="8266"/>
                    <a:pt x="1875" y="7823"/>
                  </a:cubicBezTo>
                  <a:cubicBezTo>
                    <a:pt x="2634" y="7036"/>
                    <a:pt x="3345" y="6186"/>
                    <a:pt x="3902" y="5205"/>
                  </a:cubicBezTo>
                  <a:cubicBezTo>
                    <a:pt x="4772" y="3667"/>
                    <a:pt x="5233" y="1745"/>
                    <a:pt x="4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p:cNvSpPr/>
            <p:nvPr/>
          </p:nvSpPr>
          <p:spPr>
            <a:xfrm>
              <a:off x="7598031" y="2073083"/>
              <a:ext cx="173658" cy="260365"/>
            </a:xfrm>
            <a:custGeom>
              <a:avLst/>
              <a:gdLst/>
              <a:ahLst/>
              <a:cxnLst/>
              <a:rect l="l" t="t" r="r" b="b"/>
              <a:pathLst>
                <a:path w="5023" h="7531" extrusionOk="0">
                  <a:moveTo>
                    <a:pt x="1" y="1"/>
                  </a:moveTo>
                  <a:cubicBezTo>
                    <a:pt x="10" y="1116"/>
                    <a:pt x="34" y="2245"/>
                    <a:pt x="318" y="3307"/>
                  </a:cubicBezTo>
                  <a:cubicBezTo>
                    <a:pt x="606" y="4374"/>
                    <a:pt x="1187" y="5388"/>
                    <a:pt x="2072" y="5902"/>
                  </a:cubicBezTo>
                  <a:cubicBezTo>
                    <a:pt x="2547" y="6186"/>
                    <a:pt x="3086" y="6306"/>
                    <a:pt x="3596" y="6513"/>
                  </a:cubicBezTo>
                  <a:cubicBezTo>
                    <a:pt x="4104" y="6719"/>
                    <a:pt x="4556" y="7027"/>
                    <a:pt x="4864" y="7531"/>
                  </a:cubicBezTo>
                  <a:cubicBezTo>
                    <a:pt x="5022" y="6018"/>
                    <a:pt x="4345" y="4383"/>
                    <a:pt x="3619" y="3144"/>
                  </a:cubicBezTo>
                  <a:cubicBezTo>
                    <a:pt x="2764" y="1693"/>
                    <a:pt x="1480" y="54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p:cNvSpPr/>
            <p:nvPr/>
          </p:nvSpPr>
          <p:spPr>
            <a:xfrm>
              <a:off x="7797238" y="2128088"/>
              <a:ext cx="233295" cy="217461"/>
            </a:xfrm>
            <a:custGeom>
              <a:avLst/>
              <a:gdLst/>
              <a:ahLst/>
              <a:cxnLst/>
              <a:rect l="l" t="t" r="r" b="b"/>
              <a:pathLst>
                <a:path w="6748" h="6290" extrusionOk="0">
                  <a:moveTo>
                    <a:pt x="6748" y="0"/>
                  </a:moveTo>
                  <a:lnTo>
                    <a:pt x="6748" y="0"/>
                  </a:lnTo>
                  <a:cubicBezTo>
                    <a:pt x="5273" y="370"/>
                    <a:pt x="3763" y="779"/>
                    <a:pt x="2499" y="1721"/>
                  </a:cubicBezTo>
                  <a:cubicBezTo>
                    <a:pt x="1403" y="2538"/>
                    <a:pt x="722" y="3677"/>
                    <a:pt x="390" y="5085"/>
                  </a:cubicBezTo>
                  <a:cubicBezTo>
                    <a:pt x="336" y="5292"/>
                    <a:pt x="1" y="6152"/>
                    <a:pt x="217" y="6286"/>
                  </a:cubicBezTo>
                  <a:cubicBezTo>
                    <a:pt x="220" y="6288"/>
                    <a:pt x="226" y="6289"/>
                    <a:pt x="235" y="6289"/>
                  </a:cubicBezTo>
                  <a:cubicBezTo>
                    <a:pt x="419" y="6289"/>
                    <a:pt x="1692" y="5746"/>
                    <a:pt x="1904" y="5691"/>
                  </a:cubicBezTo>
                  <a:cubicBezTo>
                    <a:pt x="3071" y="5402"/>
                    <a:pt x="4191" y="4777"/>
                    <a:pt x="4998" y="3792"/>
                  </a:cubicBezTo>
                  <a:cubicBezTo>
                    <a:pt x="5863" y="2735"/>
                    <a:pt x="6315" y="1346"/>
                    <a:pt x="67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7786763" y="2188555"/>
              <a:ext cx="179328" cy="276995"/>
            </a:xfrm>
            <a:custGeom>
              <a:avLst/>
              <a:gdLst/>
              <a:ahLst/>
              <a:cxnLst/>
              <a:rect l="l" t="t" r="r" b="b"/>
              <a:pathLst>
                <a:path w="5187" h="8012" extrusionOk="0">
                  <a:moveTo>
                    <a:pt x="5095" y="1"/>
                  </a:moveTo>
                  <a:cubicBezTo>
                    <a:pt x="4672" y="693"/>
                    <a:pt x="3970" y="1097"/>
                    <a:pt x="3230" y="1524"/>
                  </a:cubicBezTo>
                  <a:cubicBezTo>
                    <a:pt x="2755" y="1793"/>
                    <a:pt x="2269" y="2077"/>
                    <a:pt x="1861" y="2437"/>
                  </a:cubicBezTo>
                  <a:cubicBezTo>
                    <a:pt x="1183" y="3042"/>
                    <a:pt x="668" y="3942"/>
                    <a:pt x="386" y="5032"/>
                  </a:cubicBezTo>
                  <a:cubicBezTo>
                    <a:pt x="126" y="6007"/>
                    <a:pt x="63" y="7021"/>
                    <a:pt x="1" y="8007"/>
                  </a:cubicBezTo>
                  <a:lnTo>
                    <a:pt x="111" y="8012"/>
                  </a:lnTo>
                  <a:cubicBezTo>
                    <a:pt x="169" y="7036"/>
                    <a:pt x="236" y="6022"/>
                    <a:pt x="486" y="5056"/>
                  </a:cubicBezTo>
                  <a:cubicBezTo>
                    <a:pt x="770" y="3989"/>
                    <a:pt x="1269" y="3110"/>
                    <a:pt x="1932" y="2519"/>
                  </a:cubicBezTo>
                  <a:cubicBezTo>
                    <a:pt x="2331" y="2163"/>
                    <a:pt x="2817" y="1884"/>
                    <a:pt x="3283" y="1620"/>
                  </a:cubicBezTo>
                  <a:cubicBezTo>
                    <a:pt x="4004" y="1203"/>
                    <a:pt x="4749" y="775"/>
                    <a:pt x="5186" y="58"/>
                  </a:cubicBezTo>
                  <a:lnTo>
                    <a:pt x="50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7770341" y="2086877"/>
              <a:ext cx="59845" cy="342786"/>
            </a:xfrm>
            <a:custGeom>
              <a:avLst/>
              <a:gdLst/>
              <a:ahLst/>
              <a:cxnLst/>
              <a:rect l="l" t="t" r="r" b="b"/>
              <a:pathLst>
                <a:path w="1731" h="9915" extrusionOk="0">
                  <a:moveTo>
                    <a:pt x="1624" y="1"/>
                  </a:moveTo>
                  <a:cubicBezTo>
                    <a:pt x="1576" y="289"/>
                    <a:pt x="1471" y="568"/>
                    <a:pt x="1365" y="842"/>
                  </a:cubicBezTo>
                  <a:lnTo>
                    <a:pt x="1356" y="870"/>
                  </a:lnTo>
                  <a:cubicBezTo>
                    <a:pt x="894" y="2072"/>
                    <a:pt x="447" y="3370"/>
                    <a:pt x="298" y="4720"/>
                  </a:cubicBezTo>
                  <a:cubicBezTo>
                    <a:pt x="231" y="5340"/>
                    <a:pt x="226" y="5969"/>
                    <a:pt x="221" y="6579"/>
                  </a:cubicBezTo>
                  <a:cubicBezTo>
                    <a:pt x="216" y="7027"/>
                    <a:pt x="216" y="7483"/>
                    <a:pt x="187" y="7935"/>
                  </a:cubicBezTo>
                  <a:cubicBezTo>
                    <a:pt x="169" y="8238"/>
                    <a:pt x="140" y="8549"/>
                    <a:pt x="105" y="8853"/>
                  </a:cubicBezTo>
                  <a:lnTo>
                    <a:pt x="0" y="9905"/>
                  </a:lnTo>
                  <a:lnTo>
                    <a:pt x="111" y="9915"/>
                  </a:lnTo>
                  <a:lnTo>
                    <a:pt x="216" y="8862"/>
                  </a:lnTo>
                  <a:cubicBezTo>
                    <a:pt x="245" y="8560"/>
                    <a:pt x="274" y="8247"/>
                    <a:pt x="293" y="7939"/>
                  </a:cubicBezTo>
                  <a:cubicBezTo>
                    <a:pt x="322" y="7488"/>
                    <a:pt x="327" y="7027"/>
                    <a:pt x="331" y="6579"/>
                  </a:cubicBezTo>
                  <a:cubicBezTo>
                    <a:pt x="331" y="5974"/>
                    <a:pt x="336" y="5344"/>
                    <a:pt x="404" y="4734"/>
                  </a:cubicBezTo>
                  <a:cubicBezTo>
                    <a:pt x="553" y="3394"/>
                    <a:pt x="995" y="2106"/>
                    <a:pt x="1456" y="908"/>
                  </a:cubicBezTo>
                  <a:lnTo>
                    <a:pt x="1466" y="880"/>
                  </a:lnTo>
                  <a:cubicBezTo>
                    <a:pt x="1571" y="602"/>
                    <a:pt x="1682" y="318"/>
                    <a:pt x="1730" y="15"/>
                  </a:cubicBezTo>
                  <a:lnTo>
                    <a:pt x="16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a:off x="7670288" y="2181433"/>
              <a:ext cx="98393" cy="240590"/>
            </a:xfrm>
            <a:custGeom>
              <a:avLst/>
              <a:gdLst/>
              <a:ahLst/>
              <a:cxnLst/>
              <a:rect l="l" t="t" r="r" b="b"/>
              <a:pathLst>
                <a:path w="2846" h="6959" extrusionOk="0">
                  <a:moveTo>
                    <a:pt x="107" y="0"/>
                  </a:moveTo>
                  <a:lnTo>
                    <a:pt x="1" y="14"/>
                  </a:lnTo>
                  <a:cubicBezTo>
                    <a:pt x="87" y="774"/>
                    <a:pt x="568" y="1422"/>
                    <a:pt x="981" y="1903"/>
                  </a:cubicBezTo>
                  <a:cubicBezTo>
                    <a:pt x="1096" y="2043"/>
                    <a:pt x="1217" y="2177"/>
                    <a:pt x="1337" y="2312"/>
                  </a:cubicBezTo>
                  <a:cubicBezTo>
                    <a:pt x="2025" y="3086"/>
                    <a:pt x="2740" y="3888"/>
                    <a:pt x="2731" y="5002"/>
                  </a:cubicBezTo>
                  <a:cubicBezTo>
                    <a:pt x="2726" y="5382"/>
                    <a:pt x="2668" y="5767"/>
                    <a:pt x="2615" y="6137"/>
                  </a:cubicBezTo>
                  <a:cubicBezTo>
                    <a:pt x="2577" y="6406"/>
                    <a:pt x="2533" y="6679"/>
                    <a:pt x="2515" y="6949"/>
                  </a:cubicBezTo>
                  <a:lnTo>
                    <a:pt x="2620" y="6959"/>
                  </a:lnTo>
                  <a:cubicBezTo>
                    <a:pt x="2644" y="6690"/>
                    <a:pt x="2682" y="6420"/>
                    <a:pt x="2721" y="6156"/>
                  </a:cubicBezTo>
                  <a:cubicBezTo>
                    <a:pt x="2779" y="5776"/>
                    <a:pt x="2837" y="5392"/>
                    <a:pt x="2837" y="5002"/>
                  </a:cubicBezTo>
                  <a:cubicBezTo>
                    <a:pt x="2846" y="3849"/>
                    <a:pt x="2120" y="3028"/>
                    <a:pt x="1419" y="2239"/>
                  </a:cubicBezTo>
                  <a:cubicBezTo>
                    <a:pt x="1298" y="2105"/>
                    <a:pt x="1178" y="1970"/>
                    <a:pt x="1063" y="1835"/>
                  </a:cubicBezTo>
                  <a:cubicBezTo>
                    <a:pt x="664" y="1365"/>
                    <a:pt x="193" y="73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5"/>
            <p:cNvSpPr/>
            <p:nvPr/>
          </p:nvSpPr>
          <p:spPr>
            <a:xfrm>
              <a:off x="7688577" y="2427660"/>
              <a:ext cx="190287" cy="174557"/>
            </a:xfrm>
            <a:custGeom>
              <a:avLst/>
              <a:gdLst/>
              <a:ahLst/>
              <a:cxnLst/>
              <a:rect l="l" t="t" r="r" b="b"/>
              <a:pathLst>
                <a:path w="5504" h="5049" extrusionOk="0">
                  <a:moveTo>
                    <a:pt x="1" y="0"/>
                  </a:moveTo>
                  <a:cubicBezTo>
                    <a:pt x="1" y="0"/>
                    <a:pt x="380" y="5027"/>
                    <a:pt x="380" y="5036"/>
                  </a:cubicBezTo>
                  <a:cubicBezTo>
                    <a:pt x="380" y="5036"/>
                    <a:pt x="2521" y="5049"/>
                    <a:pt x="3949" y="5049"/>
                  </a:cubicBezTo>
                  <a:cubicBezTo>
                    <a:pt x="4663" y="5049"/>
                    <a:pt x="5199" y="5045"/>
                    <a:pt x="5200" y="5036"/>
                  </a:cubicBezTo>
                  <a:lnTo>
                    <a:pt x="55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7688577" y="2421368"/>
              <a:ext cx="130477" cy="63302"/>
            </a:xfrm>
            <a:custGeom>
              <a:avLst/>
              <a:gdLst/>
              <a:ahLst/>
              <a:cxnLst/>
              <a:rect l="l" t="t" r="r" b="b"/>
              <a:pathLst>
                <a:path w="3774" h="1831" extrusionOk="0">
                  <a:moveTo>
                    <a:pt x="1" y="182"/>
                  </a:moveTo>
                  <a:lnTo>
                    <a:pt x="1" y="182"/>
                  </a:lnTo>
                  <a:cubicBezTo>
                    <a:pt x="1" y="183"/>
                    <a:pt x="1" y="183"/>
                    <a:pt x="1" y="183"/>
                  </a:cubicBezTo>
                  <a:lnTo>
                    <a:pt x="1" y="183"/>
                  </a:lnTo>
                  <a:cubicBezTo>
                    <a:pt x="1" y="183"/>
                    <a:pt x="1" y="183"/>
                    <a:pt x="1" y="182"/>
                  </a:cubicBezTo>
                  <a:close/>
                  <a:moveTo>
                    <a:pt x="3502" y="0"/>
                  </a:moveTo>
                  <a:cubicBezTo>
                    <a:pt x="3486" y="0"/>
                    <a:pt x="3471" y="2"/>
                    <a:pt x="3456" y="5"/>
                  </a:cubicBezTo>
                  <a:cubicBezTo>
                    <a:pt x="3235" y="16"/>
                    <a:pt x="1131" y="224"/>
                    <a:pt x="319" y="224"/>
                  </a:cubicBezTo>
                  <a:cubicBezTo>
                    <a:pt x="125" y="224"/>
                    <a:pt x="4" y="212"/>
                    <a:pt x="1" y="183"/>
                  </a:cubicBezTo>
                  <a:lnTo>
                    <a:pt x="1" y="183"/>
                  </a:lnTo>
                  <a:cubicBezTo>
                    <a:pt x="48" y="731"/>
                    <a:pt x="112" y="1283"/>
                    <a:pt x="145" y="1830"/>
                  </a:cubicBezTo>
                  <a:cubicBezTo>
                    <a:pt x="207" y="1802"/>
                    <a:pt x="285" y="1777"/>
                    <a:pt x="356" y="1744"/>
                  </a:cubicBezTo>
                  <a:cubicBezTo>
                    <a:pt x="467" y="1700"/>
                    <a:pt x="578" y="1648"/>
                    <a:pt x="649" y="1556"/>
                  </a:cubicBezTo>
                  <a:cubicBezTo>
                    <a:pt x="751" y="1431"/>
                    <a:pt x="851" y="1302"/>
                    <a:pt x="1000" y="1234"/>
                  </a:cubicBezTo>
                  <a:cubicBezTo>
                    <a:pt x="1110" y="1181"/>
                    <a:pt x="1236" y="1177"/>
                    <a:pt x="1361" y="1167"/>
                  </a:cubicBezTo>
                  <a:cubicBezTo>
                    <a:pt x="1749" y="1134"/>
                    <a:pt x="2135" y="1085"/>
                    <a:pt x="2523" y="1032"/>
                  </a:cubicBezTo>
                  <a:cubicBezTo>
                    <a:pt x="2880" y="985"/>
                    <a:pt x="3191" y="912"/>
                    <a:pt x="3485" y="691"/>
                  </a:cubicBezTo>
                  <a:cubicBezTo>
                    <a:pt x="3601" y="600"/>
                    <a:pt x="3710" y="489"/>
                    <a:pt x="3745" y="345"/>
                  </a:cubicBezTo>
                  <a:cubicBezTo>
                    <a:pt x="3774" y="201"/>
                    <a:pt x="3692" y="28"/>
                    <a:pt x="3548" y="5"/>
                  </a:cubicBezTo>
                  <a:cubicBezTo>
                    <a:pt x="3533" y="2"/>
                    <a:pt x="3518" y="0"/>
                    <a:pt x="3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p:nvPr/>
          </p:nvSpPr>
          <p:spPr>
            <a:xfrm>
              <a:off x="7682768" y="2396061"/>
              <a:ext cx="203874" cy="47226"/>
            </a:xfrm>
            <a:custGeom>
              <a:avLst/>
              <a:gdLst/>
              <a:ahLst/>
              <a:cxnLst/>
              <a:rect l="l" t="t" r="r" b="b"/>
              <a:pathLst>
                <a:path w="5897" h="1366" extrusionOk="0">
                  <a:moveTo>
                    <a:pt x="5897" y="1"/>
                  </a:moveTo>
                  <a:lnTo>
                    <a:pt x="145" y="10"/>
                  </a:lnTo>
                  <a:cubicBezTo>
                    <a:pt x="92" y="10"/>
                    <a:pt x="49" y="16"/>
                    <a:pt x="1" y="25"/>
                  </a:cubicBezTo>
                  <a:lnTo>
                    <a:pt x="1" y="1351"/>
                  </a:lnTo>
                  <a:cubicBezTo>
                    <a:pt x="49" y="1361"/>
                    <a:pt x="92" y="1365"/>
                    <a:pt x="145" y="1365"/>
                  </a:cubicBezTo>
                  <a:lnTo>
                    <a:pt x="5777" y="1356"/>
                  </a:lnTo>
                  <a:lnTo>
                    <a:pt x="58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p:cNvSpPr/>
            <p:nvPr/>
          </p:nvSpPr>
          <p:spPr>
            <a:xfrm>
              <a:off x="7985140" y="2183888"/>
              <a:ext cx="20121" cy="40588"/>
            </a:xfrm>
            <a:custGeom>
              <a:avLst/>
              <a:gdLst/>
              <a:ahLst/>
              <a:cxnLst/>
              <a:rect l="l" t="t" r="r" b="b"/>
              <a:pathLst>
                <a:path w="582" h="1174" extrusionOk="0">
                  <a:moveTo>
                    <a:pt x="477" y="1"/>
                  </a:moveTo>
                  <a:cubicBezTo>
                    <a:pt x="342" y="386"/>
                    <a:pt x="184" y="766"/>
                    <a:pt x="0" y="1125"/>
                  </a:cubicBezTo>
                  <a:lnTo>
                    <a:pt x="97" y="1174"/>
                  </a:lnTo>
                  <a:cubicBezTo>
                    <a:pt x="284" y="808"/>
                    <a:pt x="443" y="424"/>
                    <a:pt x="582" y="34"/>
                  </a:cubicBezTo>
                  <a:lnTo>
                    <a:pt x="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7906211" y="1971923"/>
              <a:ext cx="23959" cy="63994"/>
            </a:xfrm>
            <a:custGeom>
              <a:avLst/>
              <a:gdLst/>
              <a:ahLst/>
              <a:cxnLst/>
              <a:rect l="l" t="t" r="r" b="b"/>
              <a:pathLst>
                <a:path w="693" h="1851" extrusionOk="0">
                  <a:moveTo>
                    <a:pt x="587" y="1"/>
                  </a:moveTo>
                  <a:cubicBezTo>
                    <a:pt x="462" y="625"/>
                    <a:pt x="270" y="1230"/>
                    <a:pt x="1" y="1807"/>
                  </a:cubicBezTo>
                  <a:lnTo>
                    <a:pt x="97" y="1851"/>
                  </a:lnTo>
                  <a:cubicBezTo>
                    <a:pt x="371" y="1269"/>
                    <a:pt x="568" y="653"/>
                    <a:pt x="693" y="24"/>
                  </a:cubicBezTo>
                  <a:lnTo>
                    <a:pt x="5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5"/>
            <p:cNvSpPr/>
            <p:nvPr/>
          </p:nvSpPr>
          <p:spPr>
            <a:xfrm>
              <a:off x="7890446" y="2044871"/>
              <a:ext cx="15661" cy="23959"/>
            </a:xfrm>
            <a:custGeom>
              <a:avLst/>
              <a:gdLst/>
              <a:ahLst/>
              <a:cxnLst/>
              <a:rect l="l" t="t" r="r" b="b"/>
              <a:pathLst>
                <a:path w="453" h="693" extrusionOk="0">
                  <a:moveTo>
                    <a:pt x="357" y="0"/>
                  </a:moveTo>
                  <a:lnTo>
                    <a:pt x="0" y="639"/>
                  </a:lnTo>
                  <a:lnTo>
                    <a:pt x="97" y="692"/>
                  </a:lnTo>
                  <a:lnTo>
                    <a:pt x="452" y="53"/>
                  </a:lnTo>
                  <a:lnTo>
                    <a:pt x="3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5"/>
            <p:cNvSpPr/>
            <p:nvPr/>
          </p:nvSpPr>
          <p:spPr>
            <a:xfrm>
              <a:off x="7861059" y="2467695"/>
              <a:ext cx="7329" cy="64305"/>
            </a:xfrm>
            <a:custGeom>
              <a:avLst/>
              <a:gdLst/>
              <a:ahLst/>
              <a:cxnLst/>
              <a:rect l="l" t="t" r="r" b="b"/>
              <a:pathLst>
                <a:path w="212" h="1860" extrusionOk="0">
                  <a:moveTo>
                    <a:pt x="105" y="0"/>
                  </a:moveTo>
                  <a:cubicBezTo>
                    <a:pt x="82" y="615"/>
                    <a:pt x="48" y="1236"/>
                    <a:pt x="0" y="1850"/>
                  </a:cubicBezTo>
                  <a:lnTo>
                    <a:pt x="105" y="1859"/>
                  </a:lnTo>
                  <a:cubicBezTo>
                    <a:pt x="158" y="1245"/>
                    <a:pt x="192" y="620"/>
                    <a:pt x="211" y="5"/>
                  </a:cubicBezTo>
                  <a:lnTo>
                    <a:pt x="1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5"/>
            <p:cNvSpPr/>
            <p:nvPr/>
          </p:nvSpPr>
          <p:spPr>
            <a:xfrm>
              <a:off x="7860540" y="2539295"/>
              <a:ext cx="4702" cy="14002"/>
            </a:xfrm>
            <a:custGeom>
              <a:avLst/>
              <a:gdLst/>
              <a:ahLst/>
              <a:cxnLst/>
              <a:rect l="l" t="t" r="r" b="b"/>
              <a:pathLst>
                <a:path w="136" h="405" extrusionOk="0">
                  <a:moveTo>
                    <a:pt x="29" y="1"/>
                  </a:moveTo>
                  <a:lnTo>
                    <a:pt x="0" y="400"/>
                  </a:lnTo>
                  <a:lnTo>
                    <a:pt x="106" y="404"/>
                  </a:lnTo>
                  <a:lnTo>
                    <a:pt x="135" y="10"/>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15"/>
            <p:cNvGrpSpPr/>
            <p:nvPr/>
          </p:nvGrpSpPr>
          <p:grpSpPr>
            <a:xfrm>
              <a:off x="6109225" y="1164043"/>
              <a:ext cx="282604" cy="280786"/>
              <a:chOff x="6109225" y="1164043"/>
              <a:chExt cx="282604" cy="280786"/>
            </a:xfrm>
          </p:grpSpPr>
          <p:sp>
            <p:nvSpPr>
              <p:cNvPr id="252" name="Google Shape;252;p15"/>
              <p:cNvSpPr/>
              <p:nvPr/>
            </p:nvSpPr>
            <p:spPr>
              <a:xfrm>
                <a:off x="6109225" y="1164043"/>
                <a:ext cx="282604" cy="280786"/>
              </a:xfrm>
              <a:custGeom>
                <a:avLst/>
                <a:gdLst/>
                <a:ahLst/>
                <a:cxnLst/>
                <a:rect l="l" t="t" r="r" b="b"/>
                <a:pathLst>
                  <a:path w="14300" h="14208" extrusionOk="0">
                    <a:moveTo>
                      <a:pt x="4148" y="5308"/>
                    </a:moveTo>
                    <a:cubicBezTo>
                      <a:pt x="4635" y="5308"/>
                      <a:pt x="5029" y="5609"/>
                      <a:pt x="5029" y="6096"/>
                    </a:cubicBezTo>
                    <a:cubicBezTo>
                      <a:pt x="5029" y="6374"/>
                      <a:pt x="4820" y="6582"/>
                      <a:pt x="4635" y="6582"/>
                    </a:cubicBezTo>
                    <a:cubicBezTo>
                      <a:pt x="4450" y="6582"/>
                      <a:pt x="4241" y="6374"/>
                      <a:pt x="4241" y="6096"/>
                    </a:cubicBezTo>
                    <a:lnTo>
                      <a:pt x="3476" y="6096"/>
                    </a:lnTo>
                    <a:lnTo>
                      <a:pt x="3476" y="6467"/>
                    </a:lnTo>
                    <a:lnTo>
                      <a:pt x="4056" y="6768"/>
                    </a:lnTo>
                    <a:lnTo>
                      <a:pt x="4635" y="7046"/>
                    </a:lnTo>
                    <a:cubicBezTo>
                      <a:pt x="4913" y="7162"/>
                      <a:pt x="5029" y="7440"/>
                      <a:pt x="5029" y="7741"/>
                    </a:cubicBezTo>
                    <a:lnTo>
                      <a:pt x="5029" y="8112"/>
                    </a:lnTo>
                    <a:cubicBezTo>
                      <a:pt x="5029" y="8599"/>
                      <a:pt x="4635" y="8993"/>
                      <a:pt x="4148" y="8993"/>
                    </a:cubicBezTo>
                    <a:lnTo>
                      <a:pt x="3569" y="8993"/>
                    </a:lnTo>
                    <a:cubicBezTo>
                      <a:pt x="2990" y="8993"/>
                      <a:pt x="2596" y="8599"/>
                      <a:pt x="2596" y="8112"/>
                    </a:cubicBezTo>
                    <a:cubicBezTo>
                      <a:pt x="2596" y="7927"/>
                      <a:pt x="2804" y="7741"/>
                      <a:pt x="2990" y="7741"/>
                    </a:cubicBezTo>
                    <a:cubicBezTo>
                      <a:pt x="3291" y="7741"/>
                      <a:pt x="3476" y="7927"/>
                      <a:pt x="3476" y="8112"/>
                    </a:cubicBezTo>
                    <a:lnTo>
                      <a:pt x="4241" y="8112"/>
                    </a:lnTo>
                    <a:lnTo>
                      <a:pt x="4241" y="7834"/>
                    </a:lnTo>
                    <a:lnTo>
                      <a:pt x="3662" y="7533"/>
                    </a:lnTo>
                    <a:lnTo>
                      <a:pt x="3082" y="7162"/>
                    </a:lnTo>
                    <a:cubicBezTo>
                      <a:pt x="2804" y="7046"/>
                      <a:pt x="2596" y="6768"/>
                      <a:pt x="2596" y="6467"/>
                    </a:cubicBezTo>
                    <a:lnTo>
                      <a:pt x="2596" y="6096"/>
                    </a:lnTo>
                    <a:cubicBezTo>
                      <a:pt x="2596" y="5609"/>
                      <a:pt x="2990" y="5308"/>
                      <a:pt x="3569" y="5308"/>
                    </a:cubicBezTo>
                    <a:close/>
                    <a:moveTo>
                      <a:pt x="7138" y="5308"/>
                    </a:moveTo>
                    <a:cubicBezTo>
                      <a:pt x="7532" y="5308"/>
                      <a:pt x="7810" y="5424"/>
                      <a:pt x="8019" y="5609"/>
                    </a:cubicBezTo>
                    <a:cubicBezTo>
                      <a:pt x="8297" y="5887"/>
                      <a:pt x="8389" y="6188"/>
                      <a:pt x="8389" y="6582"/>
                    </a:cubicBezTo>
                    <a:lnTo>
                      <a:pt x="8389" y="7741"/>
                    </a:lnTo>
                    <a:cubicBezTo>
                      <a:pt x="8389" y="8413"/>
                      <a:pt x="7810" y="8993"/>
                      <a:pt x="7138" y="8993"/>
                    </a:cubicBezTo>
                    <a:cubicBezTo>
                      <a:pt x="6466" y="8993"/>
                      <a:pt x="5887" y="8413"/>
                      <a:pt x="5887" y="7741"/>
                    </a:cubicBezTo>
                    <a:lnTo>
                      <a:pt x="5887" y="6582"/>
                    </a:lnTo>
                    <a:cubicBezTo>
                      <a:pt x="5887" y="5794"/>
                      <a:pt x="6466" y="5308"/>
                      <a:pt x="7138" y="5308"/>
                    </a:cubicBezTo>
                    <a:close/>
                    <a:moveTo>
                      <a:pt x="10823" y="5308"/>
                    </a:moveTo>
                    <a:cubicBezTo>
                      <a:pt x="11286" y="5308"/>
                      <a:pt x="11773" y="5702"/>
                      <a:pt x="11773" y="6281"/>
                    </a:cubicBezTo>
                    <a:lnTo>
                      <a:pt x="11773" y="6861"/>
                    </a:lnTo>
                    <a:cubicBezTo>
                      <a:pt x="11773" y="7255"/>
                      <a:pt x="11495" y="7625"/>
                      <a:pt x="11101" y="7741"/>
                    </a:cubicBezTo>
                    <a:cubicBezTo>
                      <a:pt x="11008" y="7834"/>
                      <a:pt x="10916" y="7834"/>
                      <a:pt x="10823" y="7834"/>
                    </a:cubicBezTo>
                    <a:lnTo>
                      <a:pt x="10035" y="7834"/>
                    </a:lnTo>
                    <a:lnTo>
                      <a:pt x="10035" y="8506"/>
                    </a:lnTo>
                    <a:cubicBezTo>
                      <a:pt x="10035" y="8784"/>
                      <a:pt x="9849" y="8993"/>
                      <a:pt x="9664" y="8993"/>
                    </a:cubicBezTo>
                    <a:cubicBezTo>
                      <a:pt x="9456" y="8993"/>
                      <a:pt x="9270" y="8784"/>
                      <a:pt x="9270" y="8506"/>
                    </a:cubicBezTo>
                    <a:lnTo>
                      <a:pt x="9270" y="5702"/>
                    </a:lnTo>
                    <a:cubicBezTo>
                      <a:pt x="9270" y="5516"/>
                      <a:pt x="9456" y="5308"/>
                      <a:pt x="9664" y="5308"/>
                    </a:cubicBezTo>
                    <a:close/>
                    <a:moveTo>
                      <a:pt x="1251" y="1"/>
                    </a:moveTo>
                    <a:cubicBezTo>
                      <a:pt x="579" y="1"/>
                      <a:pt x="0" y="580"/>
                      <a:pt x="0" y="1252"/>
                    </a:cubicBezTo>
                    <a:cubicBezTo>
                      <a:pt x="0" y="1947"/>
                      <a:pt x="579" y="2527"/>
                      <a:pt x="1251" y="2527"/>
                    </a:cubicBezTo>
                    <a:cubicBezTo>
                      <a:pt x="1831" y="2527"/>
                      <a:pt x="2318" y="2133"/>
                      <a:pt x="2410" y="1646"/>
                    </a:cubicBezTo>
                    <a:lnTo>
                      <a:pt x="3569" y="1646"/>
                    </a:lnTo>
                    <a:lnTo>
                      <a:pt x="3569" y="3964"/>
                    </a:lnTo>
                    <a:lnTo>
                      <a:pt x="2503" y="3964"/>
                    </a:lnTo>
                    <a:cubicBezTo>
                      <a:pt x="1738" y="3964"/>
                      <a:pt x="1159" y="4543"/>
                      <a:pt x="1159" y="5215"/>
                    </a:cubicBezTo>
                    <a:lnTo>
                      <a:pt x="1159" y="6675"/>
                    </a:lnTo>
                    <a:lnTo>
                      <a:pt x="487" y="6675"/>
                    </a:lnTo>
                    <a:cubicBezTo>
                      <a:pt x="185" y="6675"/>
                      <a:pt x="0" y="6861"/>
                      <a:pt x="0" y="7162"/>
                    </a:cubicBezTo>
                    <a:cubicBezTo>
                      <a:pt x="0" y="7347"/>
                      <a:pt x="185" y="7533"/>
                      <a:pt x="487" y="7533"/>
                    </a:cubicBezTo>
                    <a:lnTo>
                      <a:pt x="1159" y="7533"/>
                    </a:lnTo>
                    <a:lnTo>
                      <a:pt x="1159" y="8993"/>
                    </a:lnTo>
                    <a:cubicBezTo>
                      <a:pt x="1159" y="9757"/>
                      <a:pt x="1738" y="10337"/>
                      <a:pt x="2503" y="10337"/>
                    </a:cubicBezTo>
                    <a:lnTo>
                      <a:pt x="3569" y="10337"/>
                    </a:lnTo>
                    <a:lnTo>
                      <a:pt x="3569" y="12562"/>
                    </a:lnTo>
                    <a:lnTo>
                      <a:pt x="2410" y="12562"/>
                    </a:lnTo>
                    <a:cubicBezTo>
                      <a:pt x="2318" y="12075"/>
                      <a:pt x="1831" y="11681"/>
                      <a:pt x="1251" y="11681"/>
                    </a:cubicBezTo>
                    <a:cubicBezTo>
                      <a:pt x="579" y="11681"/>
                      <a:pt x="0" y="12260"/>
                      <a:pt x="0" y="12956"/>
                    </a:cubicBezTo>
                    <a:cubicBezTo>
                      <a:pt x="0" y="13720"/>
                      <a:pt x="579" y="14207"/>
                      <a:pt x="1251" y="14207"/>
                    </a:cubicBezTo>
                    <a:cubicBezTo>
                      <a:pt x="1831" y="14207"/>
                      <a:pt x="2318" y="13906"/>
                      <a:pt x="2410" y="13419"/>
                    </a:cubicBezTo>
                    <a:lnTo>
                      <a:pt x="3963" y="13419"/>
                    </a:lnTo>
                    <a:cubicBezTo>
                      <a:pt x="4241" y="13419"/>
                      <a:pt x="4450" y="13234"/>
                      <a:pt x="4450" y="12956"/>
                    </a:cubicBezTo>
                    <a:lnTo>
                      <a:pt x="4450" y="10337"/>
                    </a:lnTo>
                    <a:lnTo>
                      <a:pt x="6767" y="10337"/>
                    </a:lnTo>
                    <a:lnTo>
                      <a:pt x="6767" y="11797"/>
                    </a:lnTo>
                    <a:cubicBezTo>
                      <a:pt x="6281" y="11982"/>
                      <a:pt x="5887" y="12469"/>
                      <a:pt x="5887" y="12956"/>
                    </a:cubicBezTo>
                    <a:cubicBezTo>
                      <a:pt x="5887" y="13720"/>
                      <a:pt x="6466" y="14207"/>
                      <a:pt x="7138" y="14207"/>
                    </a:cubicBezTo>
                    <a:cubicBezTo>
                      <a:pt x="7810" y="14207"/>
                      <a:pt x="8389" y="13720"/>
                      <a:pt x="8389" y="12956"/>
                    </a:cubicBezTo>
                    <a:cubicBezTo>
                      <a:pt x="8389" y="12469"/>
                      <a:pt x="8019" y="11982"/>
                      <a:pt x="7532" y="11797"/>
                    </a:cubicBezTo>
                    <a:lnTo>
                      <a:pt x="7532" y="10337"/>
                    </a:lnTo>
                    <a:lnTo>
                      <a:pt x="9849" y="10337"/>
                    </a:lnTo>
                    <a:lnTo>
                      <a:pt x="9849" y="12956"/>
                    </a:lnTo>
                    <a:cubicBezTo>
                      <a:pt x="9849" y="13234"/>
                      <a:pt x="10035" y="13419"/>
                      <a:pt x="10336" y="13419"/>
                    </a:cubicBezTo>
                    <a:lnTo>
                      <a:pt x="11866" y="13419"/>
                    </a:lnTo>
                    <a:cubicBezTo>
                      <a:pt x="11982" y="13906"/>
                      <a:pt x="12445" y="14207"/>
                      <a:pt x="13024" y="14207"/>
                    </a:cubicBezTo>
                    <a:cubicBezTo>
                      <a:pt x="13720" y="14207"/>
                      <a:pt x="14299" y="13720"/>
                      <a:pt x="14299" y="12956"/>
                    </a:cubicBezTo>
                    <a:cubicBezTo>
                      <a:pt x="14299" y="12260"/>
                      <a:pt x="13720" y="11681"/>
                      <a:pt x="13024" y="11681"/>
                    </a:cubicBezTo>
                    <a:cubicBezTo>
                      <a:pt x="12445" y="11681"/>
                      <a:pt x="11982" y="12075"/>
                      <a:pt x="11866" y="12562"/>
                    </a:cubicBezTo>
                    <a:lnTo>
                      <a:pt x="10707" y="12562"/>
                    </a:lnTo>
                    <a:lnTo>
                      <a:pt x="10707" y="10337"/>
                    </a:lnTo>
                    <a:lnTo>
                      <a:pt x="11773" y="10337"/>
                    </a:lnTo>
                    <a:cubicBezTo>
                      <a:pt x="12561" y="10337"/>
                      <a:pt x="13140" y="9757"/>
                      <a:pt x="13140" y="8993"/>
                    </a:cubicBezTo>
                    <a:lnTo>
                      <a:pt x="13140" y="7533"/>
                    </a:lnTo>
                    <a:lnTo>
                      <a:pt x="13812" y="7533"/>
                    </a:lnTo>
                    <a:cubicBezTo>
                      <a:pt x="14091" y="7533"/>
                      <a:pt x="14299" y="7347"/>
                      <a:pt x="14299" y="7162"/>
                    </a:cubicBezTo>
                    <a:cubicBezTo>
                      <a:pt x="14299" y="6861"/>
                      <a:pt x="14091" y="6675"/>
                      <a:pt x="13812" y="6675"/>
                    </a:cubicBezTo>
                    <a:lnTo>
                      <a:pt x="13140" y="6675"/>
                    </a:lnTo>
                    <a:lnTo>
                      <a:pt x="13140" y="5215"/>
                    </a:lnTo>
                    <a:cubicBezTo>
                      <a:pt x="13140" y="4543"/>
                      <a:pt x="12561" y="3964"/>
                      <a:pt x="11773" y="3964"/>
                    </a:cubicBezTo>
                    <a:lnTo>
                      <a:pt x="10707" y="3964"/>
                    </a:lnTo>
                    <a:lnTo>
                      <a:pt x="10707" y="1646"/>
                    </a:lnTo>
                    <a:lnTo>
                      <a:pt x="11866" y="1646"/>
                    </a:lnTo>
                    <a:cubicBezTo>
                      <a:pt x="11982" y="2133"/>
                      <a:pt x="12445" y="2527"/>
                      <a:pt x="13024" y="2527"/>
                    </a:cubicBezTo>
                    <a:cubicBezTo>
                      <a:pt x="13720" y="2527"/>
                      <a:pt x="14299" y="1947"/>
                      <a:pt x="14299" y="1252"/>
                    </a:cubicBezTo>
                    <a:cubicBezTo>
                      <a:pt x="14299" y="580"/>
                      <a:pt x="13720" y="1"/>
                      <a:pt x="13024" y="1"/>
                    </a:cubicBezTo>
                    <a:cubicBezTo>
                      <a:pt x="12445" y="1"/>
                      <a:pt x="11982" y="395"/>
                      <a:pt x="11866" y="881"/>
                    </a:cubicBezTo>
                    <a:lnTo>
                      <a:pt x="10336" y="881"/>
                    </a:lnTo>
                    <a:cubicBezTo>
                      <a:pt x="10035" y="881"/>
                      <a:pt x="9849" y="1067"/>
                      <a:pt x="9849" y="1252"/>
                    </a:cubicBezTo>
                    <a:lnTo>
                      <a:pt x="9849" y="3964"/>
                    </a:lnTo>
                    <a:lnTo>
                      <a:pt x="7532" y="3964"/>
                    </a:lnTo>
                    <a:lnTo>
                      <a:pt x="7532" y="2411"/>
                    </a:lnTo>
                    <a:cubicBezTo>
                      <a:pt x="8019" y="2226"/>
                      <a:pt x="8389" y="1832"/>
                      <a:pt x="8389" y="1252"/>
                    </a:cubicBezTo>
                    <a:cubicBezTo>
                      <a:pt x="8389" y="580"/>
                      <a:pt x="7810" y="1"/>
                      <a:pt x="7138" y="1"/>
                    </a:cubicBezTo>
                    <a:cubicBezTo>
                      <a:pt x="6466" y="1"/>
                      <a:pt x="5887" y="580"/>
                      <a:pt x="5887" y="1252"/>
                    </a:cubicBezTo>
                    <a:cubicBezTo>
                      <a:pt x="5887" y="1832"/>
                      <a:pt x="6281" y="2226"/>
                      <a:pt x="6767" y="2411"/>
                    </a:cubicBezTo>
                    <a:lnTo>
                      <a:pt x="6767" y="3964"/>
                    </a:lnTo>
                    <a:lnTo>
                      <a:pt x="4450" y="3964"/>
                    </a:lnTo>
                    <a:lnTo>
                      <a:pt x="4450" y="1252"/>
                    </a:lnTo>
                    <a:cubicBezTo>
                      <a:pt x="4450" y="1067"/>
                      <a:pt x="4241" y="881"/>
                      <a:pt x="3963" y="881"/>
                    </a:cubicBezTo>
                    <a:lnTo>
                      <a:pt x="2410" y="881"/>
                    </a:lnTo>
                    <a:cubicBezTo>
                      <a:pt x="2318" y="395"/>
                      <a:pt x="1831" y="1"/>
                      <a:pt x="1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5"/>
              <p:cNvSpPr/>
              <p:nvPr/>
            </p:nvSpPr>
            <p:spPr>
              <a:xfrm>
                <a:off x="6307527" y="1284493"/>
                <a:ext cx="17431" cy="16976"/>
              </a:xfrm>
              <a:custGeom>
                <a:avLst/>
                <a:gdLst/>
                <a:ahLst/>
                <a:cxnLst/>
                <a:rect l="l" t="t" r="r" b="b"/>
                <a:pathLst>
                  <a:path w="882" h="859" extrusionOk="0">
                    <a:moveTo>
                      <a:pt x="1" y="1"/>
                    </a:moveTo>
                    <a:lnTo>
                      <a:pt x="1" y="858"/>
                    </a:lnTo>
                    <a:lnTo>
                      <a:pt x="789" y="858"/>
                    </a:lnTo>
                    <a:cubicBezTo>
                      <a:pt x="882" y="858"/>
                      <a:pt x="882" y="766"/>
                      <a:pt x="882" y="766"/>
                    </a:cubicBezTo>
                    <a:lnTo>
                      <a:pt x="882" y="186"/>
                    </a:lnTo>
                    <a:cubicBezTo>
                      <a:pt x="882" y="93"/>
                      <a:pt x="882"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5"/>
              <p:cNvSpPr/>
              <p:nvPr/>
            </p:nvSpPr>
            <p:spPr>
              <a:xfrm>
                <a:off x="6242961" y="1284493"/>
                <a:ext cx="15118" cy="39861"/>
              </a:xfrm>
              <a:custGeom>
                <a:avLst/>
                <a:gdLst/>
                <a:ahLst/>
                <a:cxnLst/>
                <a:rect l="l" t="t" r="r" b="b"/>
                <a:pathLst>
                  <a:path w="765" h="2017" extrusionOk="0">
                    <a:moveTo>
                      <a:pt x="371" y="1"/>
                    </a:moveTo>
                    <a:cubicBezTo>
                      <a:pt x="186" y="1"/>
                      <a:pt x="0" y="186"/>
                      <a:pt x="0" y="487"/>
                    </a:cubicBezTo>
                    <a:lnTo>
                      <a:pt x="0" y="1646"/>
                    </a:lnTo>
                    <a:cubicBezTo>
                      <a:pt x="0" y="1832"/>
                      <a:pt x="186" y="2017"/>
                      <a:pt x="371" y="2017"/>
                    </a:cubicBezTo>
                    <a:cubicBezTo>
                      <a:pt x="580" y="2017"/>
                      <a:pt x="765" y="1832"/>
                      <a:pt x="765" y="1646"/>
                    </a:cubicBezTo>
                    <a:lnTo>
                      <a:pt x="765" y="487"/>
                    </a:lnTo>
                    <a:cubicBezTo>
                      <a:pt x="765" y="279"/>
                      <a:pt x="765" y="186"/>
                      <a:pt x="672" y="186"/>
                    </a:cubicBezTo>
                    <a:cubicBezTo>
                      <a:pt x="580" y="93"/>
                      <a:pt x="464" y="1"/>
                      <a:pt x="3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15"/>
            <p:cNvGrpSpPr/>
            <p:nvPr/>
          </p:nvGrpSpPr>
          <p:grpSpPr>
            <a:xfrm>
              <a:off x="7751229" y="1159518"/>
              <a:ext cx="294085" cy="289850"/>
              <a:chOff x="7751229" y="1159518"/>
              <a:chExt cx="294085" cy="289850"/>
            </a:xfrm>
          </p:grpSpPr>
          <p:sp>
            <p:nvSpPr>
              <p:cNvPr id="256" name="Google Shape;256;p15"/>
              <p:cNvSpPr/>
              <p:nvPr/>
            </p:nvSpPr>
            <p:spPr>
              <a:xfrm>
                <a:off x="7751229" y="1249145"/>
                <a:ext cx="294085" cy="200222"/>
              </a:xfrm>
              <a:custGeom>
                <a:avLst/>
                <a:gdLst/>
                <a:ahLst/>
                <a:cxnLst/>
                <a:rect l="l" t="t" r="r" b="b"/>
                <a:pathLst>
                  <a:path w="14393" h="9798" extrusionOk="0">
                    <a:moveTo>
                      <a:pt x="13939" y="1"/>
                    </a:moveTo>
                    <a:cubicBezTo>
                      <a:pt x="13823" y="1"/>
                      <a:pt x="13704" y="42"/>
                      <a:pt x="13604" y="134"/>
                    </a:cubicBezTo>
                    <a:lnTo>
                      <a:pt x="9363" y="4398"/>
                    </a:lnTo>
                    <a:lnTo>
                      <a:pt x="7440" y="2451"/>
                    </a:lnTo>
                    <a:cubicBezTo>
                      <a:pt x="7391" y="2373"/>
                      <a:pt x="7313" y="2344"/>
                      <a:pt x="7225" y="2344"/>
                    </a:cubicBezTo>
                    <a:cubicBezTo>
                      <a:pt x="7105" y="2344"/>
                      <a:pt x="6967" y="2398"/>
                      <a:pt x="6860" y="2451"/>
                    </a:cubicBezTo>
                    <a:lnTo>
                      <a:pt x="279" y="9126"/>
                    </a:lnTo>
                    <a:cubicBezTo>
                      <a:pt x="1" y="9404"/>
                      <a:pt x="186" y="9798"/>
                      <a:pt x="580" y="9798"/>
                    </a:cubicBezTo>
                    <a:lnTo>
                      <a:pt x="13906" y="9798"/>
                    </a:lnTo>
                    <a:cubicBezTo>
                      <a:pt x="14184" y="9798"/>
                      <a:pt x="14392" y="9613"/>
                      <a:pt x="14392" y="9404"/>
                    </a:cubicBezTo>
                    <a:lnTo>
                      <a:pt x="14392" y="435"/>
                    </a:lnTo>
                    <a:cubicBezTo>
                      <a:pt x="14392" y="171"/>
                      <a:pt x="14174" y="1"/>
                      <a:pt x="13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a:off x="7753130" y="1159518"/>
                <a:ext cx="292185" cy="227830"/>
              </a:xfrm>
              <a:custGeom>
                <a:avLst/>
                <a:gdLst/>
                <a:ahLst/>
                <a:cxnLst/>
                <a:rect l="l" t="t" r="r" b="b"/>
                <a:pathLst>
                  <a:path w="14300" h="11149" extrusionOk="0">
                    <a:moveTo>
                      <a:pt x="3870" y="1044"/>
                    </a:moveTo>
                    <a:cubicBezTo>
                      <a:pt x="4056" y="1044"/>
                      <a:pt x="4241" y="1252"/>
                      <a:pt x="4241" y="1438"/>
                    </a:cubicBezTo>
                    <a:lnTo>
                      <a:pt x="4241" y="1530"/>
                    </a:lnTo>
                    <a:cubicBezTo>
                      <a:pt x="4728" y="1623"/>
                      <a:pt x="5122" y="2017"/>
                      <a:pt x="5122" y="2504"/>
                    </a:cubicBezTo>
                    <a:cubicBezTo>
                      <a:pt x="5122" y="2782"/>
                      <a:pt x="4913" y="2990"/>
                      <a:pt x="4635" y="2990"/>
                    </a:cubicBezTo>
                    <a:cubicBezTo>
                      <a:pt x="4450" y="2990"/>
                      <a:pt x="4241" y="2782"/>
                      <a:pt x="4241" y="2504"/>
                    </a:cubicBezTo>
                    <a:cubicBezTo>
                      <a:pt x="4241" y="2411"/>
                      <a:pt x="4149" y="2318"/>
                      <a:pt x="4056" y="2318"/>
                    </a:cubicBezTo>
                    <a:lnTo>
                      <a:pt x="3662" y="2318"/>
                    </a:lnTo>
                    <a:cubicBezTo>
                      <a:pt x="3476" y="2318"/>
                      <a:pt x="3384" y="2411"/>
                      <a:pt x="3384" y="2504"/>
                    </a:cubicBezTo>
                    <a:lnTo>
                      <a:pt x="3384" y="2990"/>
                    </a:lnTo>
                    <a:cubicBezTo>
                      <a:pt x="3384" y="3083"/>
                      <a:pt x="3476" y="3176"/>
                      <a:pt x="3662" y="3176"/>
                    </a:cubicBezTo>
                    <a:lnTo>
                      <a:pt x="4056" y="3176"/>
                    </a:lnTo>
                    <a:cubicBezTo>
                      <a:pt x="4635" y="3176"/>
                      <a:pt x="5122" y="3662"/>
                      <a:pt x="5122" y="4149"/>
                    </a:cubicBezTo>
                    <a:lnTo>
                      <a:pt x="5122" y="4636"/>
                    </a:lnTo>
                    <a:cubicBezTo>
                      <a:pt x="5122" y="5099"/>
                      <a:pt x="4728" y="5493"/>
                      <a:pt x="4241" y="5586"/>
                    </a:cubicBezTo>
                    <a:lnTo>
                      <a:pt x="4241" y="5679"/>
                    </a:lnTo>
                    <a:cubicBezTo>
                      <a:pt x="4241" y="5887"/>
                      <a:pt x="4056" y="6073"/>
                      <a:pt x="3870" y="6073"/>
                    </a:cubicBezTo>
                    <a:cubicBezTo>
                      <a:pt x="3569" y="6073"/>
                      <a:pt x="3384" y="5887"/>
                      <a:pt x="3384" y="5679"/>
                    </a:cubicBezTo>
                    <a:lnTo>
                      <a:pt x="3384" y="5586"/>
                    </a:lnTo>
                    <a:cubicBezTo>
                      <a:pt x="2990" y="5493"/>
                      <a:pt x="2596" y="5099"/>
                      <a:pt x="2596" y="4636"/>
                    </a:cubicBezTo>
                    <a:cubicBezTo>
                      <a:pt x="2596" y="4427"/>
                      <a:pt x="2804" y="4242"/>
                      <a:pt x="2990" y="4242"/>
                    </a:cubicBezTo>
                    <a:cubicBezTo>
                      <a:pt x="3291" y="4242"/>
                      <a:pt x="3384" y="4427"/>
                      <a:pt x="3384" y="4636"/>
                    </a:cubicBezTo>
                    <a:cubicBezTo>
                      <a:pt x="3384" y="4729"/>
                      <a:pt x="3476" y="4821"/>
                      <a:pt x="3662" y="4821"/>
                    </a:cubicBezTo>
                    <a:lnTo>
                      <a:pt x="4056" y="4821"/>
                    </a:lnTo>
                    <a:cubicBezTo>
                      <a:pt x="4149" y="4821"/>
                      <a:pt x="4241" y="4729"/>
                      <a:pt x="4241" y="4636"/>
                    </a:cubicBezTo>
                    <a:lnTo>
                      <a:pt x="4241" y="4149"/>
                    </a:lnTo>
                    <a:cubicBezTo>
                      <a:pt x="4241" y="4056"/>
                      <a:pt x="4149" y="3941"/>
                      <a:pt x="4056" y="3941"/>
                    </a:cubicBezTo>
                    <a:lnTo>
                      <a:pt x="3662" y="3941"/>
                    </a:lnTo>
                    <a:cubicBezTo>
                      <a:pt x="3083" y="3941"/>
                      <a:pt x="2596" y="3570"/>
                      <a:pt x="2596" y="2990"/>
                    </a:cubicBezTo>
                    <a:lnTo>
                      <a:pt x="2596" y="2504"/>
                    </a:lnTo>
                    <a:cubicBezTo>
                      <a:pt x="2596" y="2017"/>
                      <a:pt x="2990" y="1623"/>
                      <a:pt x="3384" y="1530"/>
                    </a:cubicBezTo>
                    <a:lnTo>
                      <a:pt x="3384" y="1438"/>
                    </a:lnTo>
                    <a:cubicBezTo>
                      <a:pt x="3384" y="1252"/>
                      <a:pt x="3569" y="1044"/>
                      <a:pt x="3870" y="1044"/>
                    </a:cubicBezTo>
                    <a:close/>
                    <a:moveTo>
                      <a:pt x="3870" y="1"/>
                    </a:moveTo>
                    <a:cubicBezTo>
                      <a:pt x="1831" y="1"/>
                      <a:pt x="186" y="1623"/>
                      <a:pt x="186" y="3570"/>
                    </a:cubicBezTo>
                    <a:cubicBezTo>
                      <a:pt x="186" y="5401"/>
                      <a:pt x="1646" y="6953"/>
                      <a:pt x="3476" y="7139"/>
                    </a:cubicBezTo>
                    <a:lnTo>
                      <a:pt x="186" y="10430"/>
                    </a:lnTo>
                    <a:cubicBezTo>
                      <a:pt x="0" y="10615"/>
                      <a:pt x="0" y="10893"/>
                      <a:pt x="186" y="11009"/>
                    </a:cubicBezTo>
                    <a:cubicBezTo>
                      <a:pt x="232" y="11102"/>
                      <a:pt x="330" y="11148"/>
                      <a:pt x="441" y="11148"/>
                    </a:cubicBezTo>
                    <a:cubicBezTo>
                      <a:pt x="551" y="11148"/>
                      <a:pt x="672" y="11102"/>
                      <a:pt x="765" y="11009"/>
                    </a:cubicBezTo>
                    <a:lnTo>
                      <a:pt x="4728" y="7046"/>
                    </a:lnTo>
                    <a:cubicBezTo>
                      <a:pt x="5887" y="6745"/>
                      <a:pt x="6767" y="5980"/>
                      <a:pt x="7231" y="4821"/>
                    </a:cubicBezTo>
                    <a:lnTo>
                      <a:pt x="8969" y="6652"/>
                    </a:lnTo>
                    <a:cubicBezTo>
                      <a:pt x="9073" y="6745"/>
                      <a:pt x="9195" y="6791"/>
                      <a:pt x="9302" y="6791"/>
                    </a:cubicBezTo>
                    <a:cubicBezTo>
                      <a:pt x="9409" y="6791"/>
                      <a:pt x="9502" y="6745"/>
                      <a:pt x="9548" y="6652"/>
                    </a:cubicBezTo>
                    <a:lnTo>
                      <a:pt x="13419" y="2782"/>
                    </a:lnTo>
                    <a:lnTo>
                      <a:pt x="13419" y="3176"/>
                    </a:lnTo>
                    <a:cubicBezTo>
                      <a:pt x="13419" y="3361"/>
                      <a:pt x="13604" y="3570"/>
                      <a:pt x="13813" y="3570"/>
                    </a:cubicBezTo>
                    <a:cubicBezTo>
                      <a:pt x="14091" y="3570"/>
                      <a:pt x="14299" y="3361"/>
                      <a:pt x="14299" y="3176"/>
                    </a:cubicBezTo>
                    <a:lnTo>
                      <a:pt x="14299" y="1832"/>
                    </a:lnTo>
                    <a:cubicBezTo>
                      <a:pt x="14299" y="1530"/>
                      <a:pt x="14091" y="1345"/>
                      <a:pt x="13813" y="1345"/>
                    </a:cubicBezTo>
                    <a:lnTo>
                      <a:pt x="12445" y="1345"/>
                    </a:lnTo>
                    <a:cubicBezTo>
                      <a:pt x="12260" y="1345"/>
                      <a:pt x="12074" y="1530"/>
                      <a:pt x="12074" y="1832"/>
                    </a:cubicBezTo>
                    <a:cubicBezTo>
                      <a:pt x="12074" y="2017"/>
                      <a:pt x="12260" y="2202"/>
                      <a:pt x="12445" y="2202"/>
                    </a:cubicBezTo>
                    <a:lnTo>
                      <a:pt x="12839" y="2202"/>
                    </a:lnTo>
                    <a:lnTo>
                      <a:pt x="9270" y="5795"/>
                    </a:lnTo>
                    <a:lnTo>
                      <a:pt x="7439" y="3941"/>
                    </a:lnTo>
                    <a:lnTo>
                      <a:pt x="7439" y="3848"/>
                    </a:lnTo>
                    <a:lnTo>
                      <a:pt x="7439" y="3570"/>
                    </a:lnTo>
                    <a:cubicBezTo>
                      <a:pt x="7439" y="1623"/>
                      <a:pt x="5794" y="1"/>
                      <a:pt x="3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15"/>
            <p:cNvGrpSpPr/>
            <p:nvPr/>
          </p:nvGrpSpPr>
          <p:grpSpPr>
            <a:xfrm>
              <a:off x="8270655" y="2947115"/>
              <a:ext cx="92924" cy="91246"/>
              <a:chOff x="9139730" y="2616652"/>
              <a:chExt cx="92924" cy="91246"/>
            </a:xfrm>
          </p:grpSpPr>
          <p:sp>
            <p:nvSpPr>
              <p:cNvPr id="259" name="Google Shape;259;p15"/>
              <p:cNvSpPr/>
              <p:nvPr/>
            </p:nvSpPr>
            <p:spPr>
              <a:xfrm rot="-852424">
                <a:off x="9147713" y="2624954"/>
                <a:ext cx="76958" cy="74642"/>
              </a:xfrm>
              <a:custGeom>
                <a:avLst/>
                <a:gdLst/>
                <a:ahLst/>
                <a:cxnLst/>
                <a:rect l="l" t="t" r="r" b="b"/>
                <a:pathLst>
                  <a:path w="2226" h="2159" extrusionOk="0">
                    <a:moveTo>
                      <a:pt x="2148" y="1"/>
                    </a:moveTo>
                    <a:lnTo>
                      <a:pt x="0" y="2083"/>
                    </a:lnTo>
                    <a:lnTo>
                      <a:pt x="76" y="2159"/>
                    </a:lnTo>
                    <a:lnTo>
                      <a:pt x="2225" y="83"/>
                    </a:lnTo>
                    <a:lnTo>
                      <a:pt x="2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p:nvPr/>
            </p:nvSpPr>
            <p:spPr>
              <a:xfrm rot="-852424">
                <a:off x="9179147" y="2644806"/>
                <a:ext cx="47537" cy="46050"/>
              </a:xfrm>
              <a:custGeom>
                <a:avLst/>
                <a:gdLst/>
                <a:ahLst/>
                <a:cxnLst/>
                <a:rect l="l" t="t" r="r" b="b"/>
                <a:pathLst>
                  <a:path w="1375" h="1332" extrusionOk="0">
                    <a:moveTo>
                      <a:pt x="1298" y="0"/>
                    </a:moveTo>
                    <a:cubicBezTo>
                      <a:pt x="875" y="428"/>
                      <a:pt x="438" y="852"/>
                      <a:pt x="0" y="1255"/>
                    </a:cubicBezTo>
                    <a:lnTo>
                      <a:pt x="73" y="1331"/>
                    </a:lnTo>
                    <a:cubicBezTo>
                      <a:pt x="514" y="928"/>
                      <a:pt x="952" y="506"/>
                      <a:pt x="1375" y="73"/>
                    </a:cubicBezTo>
                    <a:lnTo>
                      <a:pt x="1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1" name="Google Shape;261;p15"/>
            <p:cNvCxnSpPr>
              <a:stCxn id="149" idx="0"/>
              <a:endCxn id="161" idx="1"/>
            </p:cNvCxnSpPr>
            <p:nvPr/>
          </p:nvCxnSpPr>
          <p:spPr>
            <a:xfrm rot="-5400000">
              <a:off x="6387022" y="531489"/>
              <a:ext cx="345000" cy="618000"/>
            </a:xfrm>
            <a:prstGeom prst="curvedConnector3">
              <a:avLst>
                <a:gd name="adj1" fmla="val 109562"/>
              </a:avLst>
            </a:prstGeom>
            <a:noFill/>
            <a:ln w="9525" cap="flat" cmpd="sng">
              <a:solidFill>
                <a:schemeClr val="dk1"/>
              </a:solidFill>
              <a:prstDash val="solid"/>
              <a:round/>
              <a:headEnd type="none" w="med" len="med"/>
              <a:tailEnd type="none" w="med" len="med"/>
            </a:ln>
          </p:spPr>
        </p:cxnSp>
        <p:cxnSp>
          <p:nvCxnSpPr>
            <p:cNvPr id="262" name="Google Shape;262;p15"/>
            <p:cNvCxnSpPr>
              <a:stCxn id="161" idx="7"/>
              <a:endCxn id="162" idx="0"/>
            </p:cNvCxnSpPr>
            <p:nvPr/>
          </p:nvCxnSpPr>
          <p:spPr>
            <a:xfrm rot="-5400000" flipH="1">
              <a:off x="7417183" y="531352"/>
              <a:ext cx="345000" cy="618000"/>
            </a:xfrm>
            <a:prstGeom prst="curvedConnector3">
              <a:avLst>
                <a:gd name="adj1" fmla="val -13609"/>
              </a:avLst>
            </a:prstGeom>
            <a:noFill/>
            <a:ln w="9525" cap="flat" cmpd="sng">
              <a:solidFill>
                <a:schemeClr val="dk1"/>
              </a:solidFill>
              <a:prstDash val="solid"/>
              <a:round/>
              <a:headEnd type="none" w="med" len="med"/>
              <a:tailEnd type="triangle" w="med" len="med"/>
            </a:ln>
          </p:spPr>
        </p:cxnSp>
      </p:grpSp>
      <p:sp>
        <p:nvSpPr>
          <p:cNvPr id="3" name="Google Shape;50;p15">
            <a:extLst>
              <a:ext uri="{FF2B5EF4-FFF2-40B4-BE49-F238E27FC236}">
                <a16:creationId xmlns:a16="http://schemas.microsoft.com/office/drawing/2014/main" id="{D7127BF3-EA87-A14B-33CE-FDA46FCC4C6A}"/>
              </a:ext>
            </a:extLst>
          </p:cNvPr>
          <p:cNvSpPr txBox="1">
            <a:spLocks/>
          </p:cNvSpPr>
          <p:nvPr/>
        </p:nvSpPr>
        <p:spPr>
          <a:xfrm>
            <a:off x="0" y="4642021"/>
            <a:ext cx="5276958" cy="5014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Roboto"/>
              <a:buNone/>
              <a:defRPr sz="18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9pPr>
          </a:lstStyle>
          <a:p>
            <a:pPr marL="0" indent="0"/>
            <a:r>
              <a:rPr lang="en-US" sz="1500" dirty="0">
                <a:solidFill>
                  <a:schemeClr val="tx1">
                    <a:lumMod val="50000"/>
                    <a:lumOff val="50000"/>
                  </a:schemeClr>
                </a:solidFill>
              </a:rPr>
              <a:t>The Data Incubator Capstone Showcase </a:t>
            </a:r>
          </a:p>
        </p:txBody>
      </p:sp>
      <p:sp>
        <p:nvSpPr>
          <p:cNvPr id="4" name="Google Shape;50;p15">
            <a:extLst>
              <a:ext uri="{FF2B5EF4-FFF2-40B4-BE49-F238E27FC236}">
                <a16:creationId xmlns:a16="http://schemas.microsoft.com/office/drawing/2014/main" id="{AB875930-3CDC-1751-77D2-5A68C46EA9E0}"/>
              </a:ext>
            </a:extLst>
          </p:cNvPr>
          <p:cNvSpPr txBox="1">
            <a:spLocks/>
          </p:cNvSpPr>
          <p:nvPr/>
        </p:nvSpPr>
        <p:spPr>
          <a:xfrm>
            <a:off x="7183243" y="4642021"/>
            <a:ext cx="1936245" cy="5014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Roboto"/>
              <a:buNone/>
              <a:defRPr sz="18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9pPr>
          </a:lstStyle>
          <a:p>
            <a:pPr marL="0" indent="0" algn="r"/>
            <a:r>
              <a:rPr lang="en-US" sz="1500" dirty="0">
                <a:solidFill>
                  <a:schemeClr val="tx1">
                    <a:lumMod val="50000"/>
                    <a:lumOff val="50000"/>
                  </a:schemeClr>
                </a:solidFill>
              </a:rPr>
              <a:t>August 10, 2023</a:t>
            </a:r>
          </a:p>
        </p:txBody>
      </p:sp>
    </p:spTree>
    <p:extLst>
      <p:ext uri="{BB962C8B-B14F-4D97-AF65-F5344CB8AC3E}">
        <p14:creationId xmlns:p14="http://schemas.microsoft.com/office/powerpoint/2010/main" val="905016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E290DA-AE31-968B-E860-D5ACB564421D}"/>
              </a:ext>
            </a:extLst>
          </p:cNvPr>
          <p:cNvSpPr txBox="1">
            <a:spLocks/>
          </p:cNvSpPr>
          <p:nvPr/>
        </p:nvSpPr>
        <p:spPr>
          <a:xfrm>
            <a:off x="455001" y="242193"/>
            <a:ext cx="8233997" cy="99417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en-US" dirty="0"/>
              <a:t>Output – Top 5 Job Categories</a:t>
            </a:r>
          </a:p>
        </p:txBody>
      </p:sp>
      <p:pic>
        <p:nvPicPr>
          <p:cNvPr id="6" name="Picture 5">
            <a:extLst>
              <a:ext uri="{FF2B5EF4-FFF2-40B4-BE49-F238E27FC236}">
                <a16:creationId xmlns:a16="http://schemas.microsoft.com/office/drawing/2014/main" id="{37B4F9EA-AA69-AB32-AF67-DA3875B9391F}"/>
              </a:ext>
            </a:extLst>
          </p:cNvPr>
          <p:cNvPicPr>
            <a:picLocks noChangeAspect="1"/>
          </p:cNvPicPr>
          <p:nvPr/>
        </p:nvPicPr>
        <p:blipFill>
          <a:blip r:embed="rId3"/>
          <a:stretch>
            <a:fillRect/>
          </a:stretch>
        </p:blipFill>
        <p:spPr>
          <a:xfrm>
            <a:off x="7620" y="746760"/>
            <a:ext cx="3378200" cy="4406900"/>
          </a:xfrm>
          <a:prstGeom prst="rect">
            <a:avLst/>
          </a:prstGeom>
        </p:spPr>
      </p:pic>
      <p:cxnSp>
        <p:nvCxnSpPr>
          <p:cNvPr id="7" name="Straight Connector 6">
            <a:extLst>
              <a:ext uri="{FF2B5EF4-FFF2-40B4-BE49-F238E27FC236}">
                <a16:creationId xmlns:a16="http://schemas.microsoft.com/office/drawing/2014/main" id="{5E406EB4-1621-F90C-690C-8E4AEAA01404}"/>
              </a:ext>
            </a:extLst>
          </p:cNvPr>
          <p:cNvCxnSpPr/>
          <p:nvPr/>
        </p:nvCxnSpPr>
        <p:spPr>
          <a:xfrm>
            <a:off x="457200" y="3667760"/>
            <a:ext cx="3108960" cy="0"/>
          </a:xfrm>
          <a:prstGeom prst="line">
            <a:avLst/>
          </a:prstGeom>
          <a:ln w="952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0BA4590-068C-61A6-7CEA-1F5C5BF76DEC}"/>
              </a:ext>
            </a:extLst>
          </p:cNvPr>
          <p:cNvCxnSpPr>
            <a:cxnSpLocks/>
          </p:cNvCxnSpPr>
          <p:nvPr/>
        </p:nvCxnSpPr>
        <p:spPr>
          <a:xfrm flipV="1">
            <a:off x="477520" y="709553"/>
            <a:ext cx="0" cy="4389120"/>
          </a:xfrm>
          <a:prstGeom prst="line">
            <a:avLst/>
          </a:prstGeom>
          <a:ln w="9525">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8B6D2EC-BB83-E4E7-874D-0A5C43F82C98}"/>
              </a:ext>
            </a:extLst>
          </p:cNvPr>
          <p:cNvSpPr txBox="1"/>
          <p:nvPr/>
        </p:nvSpPr>
        <p:spPr>
          <a:xfrm>
            <a:off x="1087112" y="1526024"/>
            <a:ext cx="1635767" cy="3519265"/>
          </a:xfrm>
          <a:prstGeom prst="rect">
            <a:avLst/>
          </a:prstGeom>
          <a:solidFill>
            <a:srgbClr val="FFFFFF">
              <a:alpha val="80000"/>
            </a:srgbClr>
          </a:solidFill>
        </p:spPr>
        <p:txBody>
          <a:bodyPr wrap="square" rtlCol="0">
            <a:spAutoFit/>
          </a:bodyPr>
          <a:lstStyle/>
          <a:p>
            <a:endParaRPr lang="en-US" dirty="0"/>
          </a:p>
        </p:txBody>
      </p:sp>
      <p:sp>
        <p:nvSpPr>
          <p:cNvPr id="2" name="TextBox 1">
            <a:extLst>
              <a:ext uri="{FF2B5EF4-FFF2-40B4-BE49-F238E27FC236}">
                <a16:creationId xmlns:a16="http://schemas.microsoft.com/office/drawing/2014/main" id="{5782DFBE-19DF-299A-5E27-8855F91E99C3}"/>
              </a:ext>
            </a:extLst>
          </p:cNvPr>
          <p:cNvSpPr txBox="1"/>
          <p:nvPr/>
        </p:nvSpPr>
        <p:spPr>
          <a:xfrm>
            <a:off x="497841" y="812117"/>
            <a:ext cx="589272" cy="3519265"/>
          </a:xfrm>
          <a:prstGeom prst="rect">
            <a:avLst/>
          </a:prstGeom>
          <a:solidFill>
            <a:srgbClr val="FFFFFF">
              <a:alpha val="80000"/>
            </a:srgbClr>
          </a:solidFill>
        </p:spPr>
        <p:txBody>
          <a:bodyPr wrap="square" rtlCol="0">
            <a:spAutoFit/>
          </a:bodyPr>
          <a:lstStyle/>
          <a:p>
            <a:endParaRPr lang="en-US" dirty="0"/>
          </a:p>
        </p:txBody>
      </p:sp>
      <p:sp>
        <p:nvSpPr>
          <p:cNvPr id="3" name="Rounded Rectangle 2">
            <a:extLst>
              <a:ext uri="{FF2B5EF4-FFF2-40B4-BE49-F238E27FC236}">
                <a16:creationId xmlns:a16="http://schemas.microsoft.com/office/drawing/2014/main" id="{89279B1C-75E4-42C7-B0A0-AD7196FA5ECB}"/>
              </a:ext>
            </a:extLst>
          </p:cNvPr>
          <p:cNvSpPr/>
          <p:nvPr/>
        </p:nvSpPr>
        <p:spPr>
          <a:xfrm>
            <a:off x="4722202" y="1301988"/>
            <a:ext cx="3944278" cy="547132"/>
          </a:xfrm>
          <a:prstGeom prst="roundRect">
            <a:avLst/>
          </a:prstGeom>
          <a:solidFill>
            <a:srgbClr val="9E82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KEYWORDS</a:t>
            </a:r>
          </a:p>
        </p:txBody>
      </p:sp>
      <p:sp>
        <p:nvSpPr>
          <p:cNvPr id="5" name="Rounded Rectangle 4">
            <a:extLst>
              <a:ext uri="{FF2B5EF4-FFF2-40B4-BE49-F238E27FC236}">
                <a16:creationId xmlns:a16="http://schemas.microsoft.com/office/drawing/2014/main" id="{1FECA97F-71E7-8D39-8BC5-72AFE3C6BA36}"/>
              </a:ext>
            </a:extLst>
          </p:cNvPr>
          <p:cNvSpPr/>
          <p:nvPr/>
        </p:nvSpPr>
        <p:spPr>
          <a:xfrm>
            <a:off x="4712042" y="1853486"/>
            <a:ext cx="3944278" cy="2620069"/>
          </a:xfrm>
          <a:prstGeom prst="roundRect">
            <a:avLst>
              <a:gd name="adj" fmla="val 193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13" name="TextBox 12">
            <a:extLst>
              <a:ext uri="{FF2B5EF4-FFF2-40B4-BE49-F238E27FC236}">
                <a16:creationId xmlns:a16="http://schemas.microsoft.com/office/drawing/2014/main" id="{EF400648-F2C9-0E1F-A8C4-E358A06FC15E}"/>
              </a:ext>
            </a:extLst>
          </p:cNvPr>
          <p:cNvSpPr txBox="1"/>
          <p:nvPr/>
        </p:nvSpPr>
        <p:spPr>
          <a:xfrm>
            <a:off x="4827987" y="1948411"/>
            <a:ext cx="3732708" cy="2459006"/>
          </a:xfrm>
          <a:prstGeom prst="rect">
            <a:avLst/>
          </a:prstGeom>
          <a:noFill/>
        </p:spPr>
        <p:txBody>
          <a:bodyPr wrap="square" rtlCol="0">
            <a:spAutoFit/>
          </a:bodyPr>
          <a:lstStyle/>
          <a:p>
            <a:pPr>
              <a:lnSpc>
                <a:spcPct val="120000"/>
              </a:lnSpc>
            </a:pPr>
            <a:endParaRPr lang="en-US" sz="2000" dirty="0">
              <a:effectLst/>
              <a:latin typeface="Arial" panose="020B0604020202020204" pitchFamily="34" charset="0"/>
              <a:cs typeface="Arial" panose="020B0604020202020204" pitchFamily="34" charset="0"/>
            </a:endParaRPr>
          </a:p>
          <a:p>
            <a:pPr>
              <a:lnSpc>
                <a:spcPct val="120000"/>
              </a:lnSpc>
            </a:pPr>
            <a:r>
              <a:rPr lang="en-US" sz="1800" dirty="0">
                <a:latin typeface="Arial" panose="020B0604020202020204" pitchFamily="34" charset="0"/>
                <a:cs typeface="Arial" panose="020B0604020202020204" pitchFamily="34" charset="0"/>
              </a:rPr>
              <a:t>payment, invoice, accountant, </a:t>
            </a:r>
            <a:r>
              <a:rPr lang="en-US" sz="1800" b="1" dirty="0">
                <a:latin typeface="Arial" panose="020B0604020202020204" pitchFamily="34" charset="0"/>
                <a:cs typeface="Arial" panose="020B0604020202020204" pitchFamily="34" charset="0"/>
              </a:rPr>
              <a:t>ledger</a:t>
            </a:r>
            <a:r>
              <a:rPr lang="en-US" sz="1800" dirty="0">
                <a:latin typeface="Arial" panose="020B0604020202020204" pitchFamily="34" charset="0"/>
                <a:cs typeface="Arial" panose="020B0604020202020204" pitchFamily="34" charset="0"/>
              </a:rPr>
              <a:t>, monthly, report, finance, reconciliation, </a:t>
            </a:r>
            <a:r>
              <a:rPr lang="en-US" sz="1800" b="1" dirty="0">
                <a:latin typeface="Arial" panose="020B0604020202020204" pitchFamily="34" charset="0"/>
                <a:cs typeface="Arial" panose="020B0604020202020204" pitchFamily="34" charset="0"/>
              </a:rPr>
              <a:t>payroll</a:t>
            </a:r>
            <a:r>
              <a:rPr lang="en-US" sz="1800" dirty="0">
                <a:latin typeface="Arial" panose="020B0604020202020204" pitchFamily="34" charset="0"/>
                <a:cs typeface="Arial" panose="020B0604020202020204" pitchFamily="34" charset="0"/>
              </a:rPr>
              <a:t>, prepare, payable, </a:t>
            </a:r>
            <a:r>
              <a:rPr lang="en-US" sz="1800" b="1" dirty="0">
                <a:latin typeface="Arial" panose="020B0604020202020204" pitchFamily="34" charset="0"/>
                <a:cs typeface="Arial" panose="020B0604020202020204" pitchFamily="34" charset="0"/>
              </a:rPr>
              <a:t>account</a:t>
            </a: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tax</a:t>
            </a:r>
            <a:r>
              <a:rPr lang="en-US" sz="1800" dirty="0">
                <a:latin typeface="Arial" panose="020B0604020202020204" pitchFamily="34" charset="0"/>
                <a:cs typeface="Arial" panose="020B0604020202020204" pitchFamily="34" charset="0"/>
              </a:rPr>
              <a:t>, financial, accounting</a:t>
            </a:r>
          </a:p>
          <a:p>
            <a:pPr marL="342900" indent="-342900">
              <a:lnSpc>
                <a:spcPct val="120000"/>
              </a:lnSpc>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898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E290DA-AE31-968B-E860-D5ACB564421D}"/>
              </a:ext>
            </a:extLst>
          </p:cNvPr>
          <p:cNvSpPr txBox="1">
            <a:spLocks/>
          </p:cNvSpPr>
          <p:nvPr/>
        </p:nvSpPr>
        <p:spPr>
          <a:xfrm>
            <a:off x="455001" y="242193"/>
            <a:ext cx="8233997" cy="99417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en-US" dirty="0"/>
              <a:t>Output – Top 5 Job Categories</a:t>
            </a:r>
          </a:p>
        </p:txBody>
      </p:sp>
      <p:pic>
        <p:nvPicPr>
          <p:cNvPr id="6" name="Picture 5">
            <a:extLst>
              <a:ext uri="{FF2B5EF4-FFF2-40B4-BE49-F238E27FC236}">
                <a16:creationId xmlns:a16="http://schemas.microsoft.com/office/drawing/2014/main" id="{37B4F9EA-AA69-AB32-AF67-DA3875B9391F}"/>
              </a:ext>
            </a:extLst>
          </p:cNvPr>
          <p:cNvPicPr>
            <a:picLocks noChangeAspect="1"/>
          </p:cNvPicPr>
          <p:nvPr/>
        </p:nvPicPr>
        <p:blipFill>
          <a:blip r:embed="rId3"/>
          <a:stretch>
            <a:fillRect/>
          </a:stretch>
        </p:blipFill>
        <p:spPr>
          <a:xfrm>
            <a:off x="7620" y="746760"/>
            <a:ext cx="3378200" cy="4406900"/>
          </a:xfrm>
          <a:prstGeom prst="rect">
            <a:avLst/>
          </a:prstGeom>
        </p:spPr>
      </p:pic>
      <p:cxnSp>
        <p:nvCxnSpPr>
          <p:cNvPr id="7" name="Straight Connector 6">
            <a:extLst>
              <a:ext uri="{FF2B5EF4-FFF2-40B4-BE49-F238E27FC236}">
                <a16:creationId xmlns:a16="http://schemas.microsoft.com/office/drawing/2014/main" id="{5E406EB4-1621-F90C-690C-8E4AEAA01404}"/>
              </a:ext>
            </a:extLst>
          </p:cNvPr>
          <p:cNvCxnSpPr/>
          <p:nvPr/>
        </p:nvCxnSpPr>
        <p:spPr>
          <a:xfrm>
            <a:off x="457200" y="3667760"/>
            <a:ext cx="3108960" cy="0"/>
          </a:xfrm>
          <a:prstGeom prst="line">
            <a:avLst/>
          </a:prstGeom>
          <a:ln w="952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0BA4590-068C-61A6-7CEA-1F5C5BF76DEC}"/>
              </a:ext>
            </a:extLst>
          </p:cNvPr>
          <p:cNvCxnSpPr>
            <a:cxnSpLocks/>
          </p:cNvCxnSpPr>
          <p:nvPr/>
        </p:nvCxnSpPr>
        <p:spPr>
          <a:xfrm flipV="1">
            <a:off x="477520" y="709553"/>
            <a:ext cx="0" cy="4389120"/>
          </a:xfrm>
          <a:prstGeom prst="line">
            <a:avLst/>
          </a:prstGeom>
          <a:ln w="9525">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8B6D2EC-BB83-E4E7-874D-0A5C43F82C98}"/>
              </a:ext>
            </a:extLst>
          </p:cNvPr>
          <p:cNvSpPr txBox="1"/>
          <p:nvPr/>
        </p:nvSpPr>
        <p:spPr>
          <a:xfrm>
            <a:off x="1087112" y="1526024"/>
            <a:ext cx="1635767" cy="3519265"/>
          </a:xfrm>
          <a:prstGeom prst="rect">
            <a:avLst/>
          </a:prstGeom>
          <a:solidFill>
            <a:srgbClr val="FFFFFF">
              <a:alpha val="80000"/>
            </a:srgbClr>
          </a:solidFill>
        </p:spPr>
        <p:txBody>
          <a:bodyPr wrap="square" rtlCol="0">
            <a:spAutoFit/>
          </a:bodyPr>
          <a:lstStyle/>
          <a:p>
            <a:endParaRPr lang="en-US" dirty="0"/>
          </a:p>
        </p:txBody>
      </p:sp>
      <p:sp>
        <p:nvSpPr>
          <p:cNvPr id="2" name="TextBox 1">
            <a:extLst>
              <a:ext uri="{FF2B5EF4-FFF2-40B4-BE49-F238E27FC236}">
                <a16:creationId xmlns:a16="http://schemas.microsoft.com/office/drawing/2014/main" id="{5782DFBE-19DF-299A-5E27-8855F91E99C3}"/>
              </a:ext>
            </a:extLst>
          </p:cNvPr>
          <p:cNvSpPr txBox="1"/>
          <p:nvPr/>
        </p:nvSpPr>
        <p:spPr>
          <a:xfrm>
            <a:off x="497841" y="812117"/>
            <a:ext cx="589272" cy="3519265"/>
          </a:xfrm>
          <a:prstGeom prst="rect">
            <a:avLst/>
          </a:prstGeom>
          <a:solidFill>
            <a:srgbClr val="FFFFFF">
              <a:alpha val="80000"/>
            </a:srgbClr>
          </a:solidFill>
        </p:spPr>
        <p:txBody>
          <a:bodyPr wrap="square" rtlCol="0">
            <a:spAutoFit/>
          </a:bodyPr>
          <a:lstStyle/>
          <a:p>
            <a:endParaRPr lang="en-US" dirty="0"/>
          </a:p>
        </p:txBody>
      </p:sp>
      <p:sp>
        <p:nvSpPr>
          <p:cNvPr id="10" name="Rounded Rectangle 9">
            <a:extLst>
              <a:ext uri="{FF2B5EF4-FFF2-40B4-BE49-F238E27FC236}">
                <a16:creationId xmlns:a16="http://schemas.microsoft.com/office/drawing/2014/main" id="{D5649EE9-D27A-92E2-2D82-7D0985C1E0B2}"/>
              </a:ext>
            </a:extLst>
          </p:cNvPr>
          <p:cNvSpPr/>
          <p:nvPr/>
        </p:nvSpPr>
        <p:spPr>
          <a:xfrm>
            <a:off x="4722202" y="1301988"/>
            <a:ext cx="3944278" cy="547132"/>
          </a:xfrm>
          <a:prstGeom prst="roundRect">
            <a:avLst/>
          </a:prstGeom>
          <a:solidFill>
            <a:srgbClr val="9E82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KEYWORDS</a:t>
            </a:r>
          </a:p>
        </p:txBody>
      </p:sp>
      <p:sp>
        <p:nvSpPr>
          <p:cNvPr id="11" name="Rounded Rectangle 10">
            <a:extLst>
              <a:ext uri="{FF2B5EF4-FFF2-40B4-BE49-F238E27FC236}">
                <a16:creationId xmlns:a16="http://schemas.microsoft.com/office/drawing/2014/main" id="{1054E4B7-A29B-E047-FCDD-6029A232373C}"/>
              </a:ext>
            </a:extLst>
          </p:cNvPr>
          <p:cNvSpPr/>
          <p:nvPr/>
        </p:nvSpPr>
        <p:spPr>
          <a:xfrm>
            <a:off x="4722202" y="2114550"/>
            <a:ext cx="3944278" cy="548640"/>
          </a:xfrm>
          <a:prstGeom prst="roundRect">
            <a:avLst/>
          </a:prstGeom>
          <a:solidFill>
            <a:srgbClr val="9E82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JOB TITLES</a:t>
            </a:r>
          </a:p>
        </p:txBody>
      </p:sp>
      <p:sp>
        <p:nvSpPr>
          <p:cNvPr id="14" name="Rounded Rectangle 13">
            <a:extLst>
              <a:ext uri="{FF2B5EF4-FFF2-40B4-BE49-F238E27FC236}">
                <a16:creationId xmlns:a16="http://schemas.microsoft.com/office/drawing/2014/main" id="{59F5A768-999E-A533-6388-662587238F84}"/>
              </a:ext>
            </a:extLst>
          </p:cNvPr>
          <p:cNvSpPr/>
          <p:nvPr/>
        </p:nvSpPr>
        <p:spPr>
          <a:xfrm>
            <a:off x="4712042" y="2676446"/>
            <a:ext cx="3944278" cy="2328253"/>
          </a:xfrm>
          <a:prstGeom prst="roundRect">
            <a:avLst>
              <a:gd name="adj" fmla="val 193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15" name="TextBox 14">
            <a:extLst>
              <a:ext uri="{FF2B5EF4-FFF2-40B4-BE49-F238E27FC236}">
                <a16:creationId xmlns:a16="http://schemas.microsoft.com/office/drawing/2014/main" id="{5E18D463-8D62-810A-BDA3-18A66DC9A4DD}"/>
              </a:ext>
            </a:extLst>
          </p:cNvPr>
          <p:cNvSpPr txBox="1"/>
          <p:nvPr/>
        </p:nvSpPr>
        <p:spPr>
          <a:xfrm>
            <a:off x="4892382" y="2665604"/>
            <a:ext cx="3287731" cy="2339102"/>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Financial Analyst</a:t>
            </a:r>
          </a:p>
          <a:p>
            <a:pPr marL="342900" indent="-342900">
              <a:buFont typeface="Arial" panose="020B0604020202020204" pitchFamily="34" charset="0"/>
              <a:buChar char="•"/>
            </a:pPr>
            <a:r>
              <a:rPr lang="en-US" sz="1800" dirty="0">
                <a:latin typeface="Arial" panose="020B0604020202020204" pitchFamily="34" charset="0"/>
                <a:cs typeface="Arial" panose="020B0604020202020204" pitchFamily="34" charset="0"/>
              </a:rPr>
              <a:t>Accounting Associate</a:t>
            </a:r>
          </a:p>
          <a:p>
            <a:pPr marL="342900" indent="-342900">
              <a:buFont typeface="Arial" panose="020B0604020202020204" pitchFamily="34" charset="0"/>
              <a:buChar char="•"/>
            </a:pPr>
            <a:r>
              <a:rPr lang="en-US" sz="1800" dirty="0">
                <a:latin typeface="Arial" panose="020B0604020202020204" pitchFamily="34" charset="0"/>
                <a:cs typeface="Arial" panose="020B0604020202020204" pitchFamily="34" charset="0"/>
              </a:rPr>
              <a:t>Staff Accountant</a:t>
            </a:r>
          </a:p>
          <a:p>
            <a:pPr marL="342900" indent="-342900">
              <a:buFont typeface="Arial" panose="020B0604020202020204" pitchFamily="34" charset="0"/>
              <a:buChar char="•"/>
            </a:pPr>
            <a:r>
              <a:rPr lang="en-US" sz="1800" dirty="0">
                <a:latin typeface="Arial" panose="020B0604020202020204" pitchFamily="34" charset="0"/>
                <a:cs typeface="Arial" panose="020B0604020202020204" pitchFamily="34" charset="0"/>
              </a:rPr>
              <a:t>Account Representative</a:t>
            </a:r>
          </a:p>
          <a:p>
            <a:pPr marL="342900" indent="-342900">
              <a:buFont typeface="Arial" panose="020B0604020202020204" pitchFamily="34" charset="0"/>
              <a:buChar char="•"/>
            </a:pPr>
            <a:r>
              <a:rPr lang="en-US" sz="1800" dirty="0">
                <a:latin typeface="Arial" panose="020B0604020202020204" pitchFamily="34" charset="0"/>
                <a:cs typeface="Arial" panose="020B0604020202020204" pitchFamily="34" charset="0"/>
              </a:rPr>
              <a:t>Finance Manager</a:t>
            </a:r>
          </a:p>
          <a:p>
            <a:pPr marL="342900" indent="-342900">
              <a:buFont typeface="Arial" panose="020B0604020202020204" pitchFamily="34" charset="0"/>
              <a:buChar char="•"/>
            </a:pPr>
            <a:r>
              <a:rPr lang="en-US" sz="1800" dirty="0">
                <a:latin typeface="Arial" panose="020B0604020202020204" pitchFamily="34" charset="0"/>
                <a:cs typeface="Arial" panose="020B0604020202020204" pitchFamily="34" charset="0"/>
              </a:rPr>
              <a:t>Business Manager</a:t>
            </a:r>
          </a:p>
          <a:p>
            <a:pPr marL="342900" indent="-342900">
              <a:buFont typeface="Arial" panose="020B0604020202020204" pitchFamily="34" charset="0"/>
              <a:buChar char="•"/>
            </a:pPr>
            <a:r>
              <a:rPr lang="en-US" sz="1800" dirty="0">
                <a:latin typeface="Arial" panose="020B0604020202020204" pitchFamily="34" charset="0"/>
                <a:cs typeface="Arial" panose="020B0604020202020204" pitchFamily="34" charset="0"/>
              </a:rPr>
              <a:t>Entry Level Auditor</a:t>
            </a:r>
          </a:p>
          <a:p>
            <a:pPr marL="342900" indent="-342900">
              <a:buFont typeface="Arial" panose="020B0604020202020204" pitchFamily="34" charset="0"/>
              <a:buChar char="•"/>
            </a:pPr>
            <a:r>
              <a:rPr lang="en-US" sz="1800" dirty="0">
                <a:latin typeface="Arial" panose="020B0604020202020204" pitchFamily="34" charset="0"/>
                <a:cs typeface="Arial" panose="020B0604020202020204" pitchFamily="34" charset="0"/>
              </a:rPr>
              <a:t>Senior Accounting Analyst</a:t>
            </a:r>
          </a:p>
        </p:txBody>
      </p:sp>
    </p:spTree>
    <p:extLst>
      <p:ext uri="{BB962C8B-B14F-4D97-AF65-F5344CB8AC3E}">
        <p14:creationId xmlns:p14="http://schemas.microsoft.com/office/powerpoint/2010/main" val="264673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300" fill="hold"/>
                                        <p:tgtEl>
                                          <p:spTgt spid="15">
                                            <p:txEl>
                                              <p:pRg st="6" end="6"/>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E290DA-AE31-968B-E860-D5ACB564421D}"/>
              </a:ext>
            </a:extLst>
          </p:cNvPr>
          <p:cNvSpPr txBox="1">
            <a:spLocks/>
          </p:cNvSpPr>
          <p:nvPr/>
        </p:nvSpPr>
        <p:spPr>
          <a:xfrm>
            <a:off x="455001" y="242193"/>
            <a:ext cx="8233997" cy="99417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en-US" dirty="0"/>
              <a:t>Output – Top 5 Job Categories</a:t>
            </a:r>
          </a:p>
        </p:txBody>
      </p:sp>
      <p:pic>
        <p:nvPicPr>
          <p:cNvPr id="6" name="Picture 5">
            <a:extLst>
              <a:ext uri="{FF2B5EF4-FFF2-40B4-BE49-F238E27FC236}">
                <a16:creationId xmlns:a16="http://schemas.microsoft.com/office/drawing/2014/main" id="{37B4F9EA-AA69-AB32-AF67-DA3875B9391F}"/>
              </a:ext>
            </a:extLst>
          </p:cNvPr>
          <p:cNvPicPr>
            <a:picLocks noChangeAspect="1"/>
          </p:cNvPicPr>
          <p:nvPr/>
        </p:nvPicPr>
        <p:blipFill>
          <a:blip r:embed="rId3"/>
          <a:stretch>
            <a:fillRect/>
          </a:stretch>
        </p:blipFill>
        <p:spPr>
          <a:xfrm>
            <a:off x="7620" y="746760"/>
            <a:ext cx="3378200" cy="4406900"/>
          </a:xfrm>
          <a:prstGeom prst="rect">
            <a:avLst/>
          </a:prstGeom>
        </p:spPr>
      </p:pic>
      <p:cxnSp>
        <p:nvCxnSpPr>
          <p:cNvPr id="7" name="Straight Connector 6">
            <a:extLst>
              <a:ext uri="{FF2B5EF4-FFF2-40B4-BE49-F238E27FC236}">
                <a16:creationId xmlns:a16="http://schemas.microsoft.com/office/drawing/2014/main" id="{5E406EB4-1621-F90C-690C-8E4AEAA01404}"/>
              </a:ext>
            </a:extLst>
          </p:cNvPr>
          <p:cNvCxnSpPr/>
          <p:nvPr/>
        </p:nvCxnSpPr>
        <p:spPr>
          <a:xfrm>
            <a:off x="457200" y="3667760"/>
            <a:ext cx="3108960" cy="0"/>
          </a:xfrm>
          <a:prstGeom prst="line">
            <a:avLst/>
          </a:prstGeom>
          <a:ln w="952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0BA4590-068C-61A6-7CEA-1F5C5BF76DEC}"/>
              </a:ext>
            </a:extLst>
          </p:cNvPr>
          <p:cNvCxnSpPr>
            <a:cxnSpLocks/>
          </p:cNvCxnSpPr>
          <p:nvPr/>
        </p:nvCxnSpPr>
        <p:spPr>
          <a:xfrm flipV="1">
            <a:off x="477520" y="709553"/>
            <a:ext cx="0" cy="4389120"/>
          </a:xfrm>
          <a:prstGeom prst="line">
            <a:avLst/>
          </a:prstGeom>
          <a:ln w="9525">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8B6D2EC-BB83-E4E7-874D-0A5C43F82C98}"/>
              </a:ext>
            </a:extLst>
          </p:cNvPr>
          <p:cNvSpPr txBox="1"/>
          <p:nvPr/>
        </p:nvSpPr>
        <p:spPr>
          <a:xfrm>
            <a:off x="1087112" y="1526024"/>
            <a:ext cx="1635767" cy="3519265"/>
          </a:xfrm>
          <a:prstGeom prst="rect">
            <a:avLst/>
          </a:prstGeom>
          <a:solidFill>
            <a:srgbClr val="FFFFFF">
              <a:alpha val="80000"/>
            </a:srgbClr>
          </a:solidFill>
        </p:spPr>
        <p:txBody>
          <a:bodyPr wrap="square" rtlCol="0">
            <a:spAutoFit/>
          </a:bodyPr>
          <a:lstStyle/>
          <a:p>
            <a:endParaRPr lang="en-US" dirty="0"/>
          </a:p>
        </p:txBody>
      </p:sp>
      <p:sp>
        <p:nvSpPr>
          <p:cNvPr id="2" name="TextBox 1">
            <a:extLst>
              <a:ext uri="{FF2B5EF4-FFF2-40B4-BE49-F238E27FC236}">
                <a16:creationId xmlns:a16="http://schemas.microsoft.com/office/drawing/2014/main" id="{5782DFBE-19DF-299A-5E27-8855F91E99C3}"/>
              </a:ext>
            </a:extLst>
          </p:cNvPr>
          <p:cNvSpPr txBox="1"/>
          <p:nvPr/>
        </p:nvSpPr>
        <p:spPr>
          <a:xfrm>
            <a:off x="497841" y="812117"/>
            <a:ext cx="589272" cy="3519265"/>
          </a:xfrm>
          <a:prstGeom prst="rect">
            <a:avLst/>
          </a:prstGeom>
          <a:solidFill>
            <a:srgbClr val="FFFFFF">
              <a:alpha val="80000"/>
            </a:srgbClr>
          </a:solidFill>
        </p:spPr>
        <p:txBody>
          <a:bodyPr wrap="square" rtlCol="0">
            <a:spAutoFit/>
          </a:bodyPr>
          <a:lstStyle/>
          <a:p>
            <a:endParaRPr lang="en-US" dirty="0"/>
          </a:p>
        </p:txBody>
      </p:sp>
      <p:sp>
        <p:nvSpPr>
          <p:cNvPr id="10" name="Rounded Rectangle 9">
            <a:extLst>
              <a:ext uri="{FF2B5EF4-FFF2-40B4-BE49-F238E27FC236}">
                <a16:creationId xmlns:a16="http://schemas.microsoft.com/office/drawing/2014/main" id="{D5649EE9-D27A-92E2-2D82-7D0985C1E0B2}"/>
              </a:ext>
            </a:extLst>
          </p:cNvPr>
          <p:cNvSpPr/>
          <p:nvPr/>
        </p:nvSpPr>
        <p:spPr>
          <a:xfrm>
            <a:off x="4722202" y="1301988"/>
            <a:ext cx="3944278" cy="547132"/>
          </a:xfrm>
          <a:prstGeom prst="roundRect">
            <a:avLst/>
          </a:prstGeom>
          <a:solidFill>
            <a:srgbClr val="9E82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KEYWORDS</a:t>
            </a:r>
          </a:p>
        </p:txBody>
      </p:sp>
      <p:sp>
        <p:nvSpPr>
          <p:cNvPr id="11" name="Rounded Rectangle 10">
            <a:extLst>
              <a:ext uri="{FF2B5EF4-FFF2-40B4-BE49-F238E27FC236}">
                <a16:creationId xmlns:a16="http://schemas.microsoft.com/office/drawing/2014/main" id="{1054E4B7-A29B-E047-FCDD-6029A232373C}"/>
              </a:ext>
            </a:extLst>
          </p:cNvPr>
          <p:cNvSpPr/>
          <p:nvPr/>
        </p:nvSpPr>
        <p:spPr>
          <a:xfrm>
            <a:off x="4722202" y="2358390"/>
            <a:ext cx="3944278" cy="548640"/>
          </a:xfrm>
          <a:prstGeom prst="roundRect">
            <a:avLst/>
          </a:prstGeom>
          <a:solidFill>
            <a:srgbClr val="9E82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JOB TITLES</a:t>
            </a:r>
          </a:p>
        </p:txBody>
      </p:sp>
      <p:sp>
        <p:nvSpPr>
          <p:cNvPr id="14" name="Rounded Rectangle 13">
            <a:extLst>
              <a:ext uri="{FF2B5EF4-FFF2-40B4-BE49-F238E27FC236}">
                <a16:creationId xmlns:a16="http://schemas.microsoft.com/office/drawing/2014/main" id="{59F5A768-999E-A533-6388-662587238F84}"/>
              </a:ext>
            </a:extLst>
          </p:cNvPr>
          <p:cNvSpPr/>
          <p:nvPr/>
        </p:nvSpPr>
        <p:spPr>
          <a:xfrm>
            <a:off x="4712042" y="2920287"/>
            <a:ext cx="3944278" cy="369332"/>
          </a:xfrm>
          <a:prstGeom prst="roundRect">
            <a:avLst>
              <a:gd name="adj" fmla="val 193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15" name="TextBox 14">
            <a:extLst>
              <a:ext uri="{FF2B5EF4-FFF2-40B4-BE49-F238E27FC236}">
                <a16:creationId xmlns:a16="http://schemas.microsoft.com/office/drawing/2014/main" id="{5E18D463-8D62-810A-BDA3-18A66DC9A4DD}"/>
              </a:ext>
            </a:extLst>
          </p:cNvPr>
          <p:cNvSpPr txBox="1"/>
          <p:nvPr/>
        </p:nvSpPr>
        <p:spPr>
          <a:xfrm>
            <a:off x="4892382" y="2909444"/>
            <a:ext cx="3287731" cy="369332"/>
          </a:xfrm>
          <a:prstGeom prst="rect">
            <a:avLst/>
          </a:prstGeom>
          <a:noFill/>
        </p:spPr>
        <p:txBody>
          <a:bodyPr wrap="square" rtlCol="0">
            <a:spAutoFit/>
          </a:bodyPr>
          <a:lstStyle/>
          <a:p>
            <a:pPr marL="342900" indent="-342900">
              <a:buFont typeface="Arial" panose="020B0604020202020204" pitchFamily="34" charset="0"/>
              <a:buChar char="•"/>
            </a:pPr>
            <a:r>
              <a:rPr lang="en-US" sz="1800" b="1" dirty="0">
                <a:latin typeface="Arial" panose="020B0604020202020204" pitchFamily="34" charset="0"/>
                <a:cs typeface="Arial" panose="020B0604020202020204" pitchFamily="34" charset="0"/>
              </a:rPr>
              <a:t>Entry Level Auditor</a:t>
            </a:r>
          </a:p>
        </p:txBody>
      </p:sp>
      <p:sp>
        <p:nvSpPr>
          <p:cNvPr id="5" name="Rounded Rectangle 4">
            <a:extLst>
              <a:ext uri="{FF2B5EF4-FFF2-40B4-BE49-F238E27FC236}">
                <a16:creationId xmlns:a16="http://schemas.microsoft.com/office/drawing/2014/main" id="{02D7DD96-5775-CE1F-CFDD-D55A7E4A8853}"/>
              </a:ext>
            </a:extLst>
          </p:cNvPr>
          <p:cNvSpPr/>
          <p:nvPr/>
        </p:nvSpPr>
        <p:spPr>
          <a:xfrm>
            <a:off x="4722202" y="3858959"/>
            <a:ext cx="3944278" cy="548640"/>
          </a:xfrm>
          <a:prstGeom prst="roundRect">
            <a:avLst/>
          </a:prstGeom>
          <a:solidFill>
            <a:srgbClr val="9E82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JOB POSTS</a:t>
            </a:r>
          </a:p>
        </p:txBody>
      </p:sp>
      <p:pic>
        <p:nvPicPr>
          <p:cNvPr id="12" name="Picture 11">
            <a:extLst>
              <a:ext uri="{FF2B5EF4-FFF2-40B4-BE49-F238E27FC236}">
                <a16:creationId xmlns:a16="http://schemas.microsoft.com/office/drawing/2014/main" id="{FC090258-2AF3-C691-CC4D-EB6744165198}"/>
              </a:ext>
            </a:extLst>
          </p:cNvPr>
          <p:cNvPicPr>
            <a:picLocks noChangeAspect="1"/>
          </p:cNvPicPr>
          <p:nvPr/>
        </p:nvPicPr>
        <p:blipFill>
          <a:blip r:embed="rId4"/>
          <a:stretch>
            <a:fillRect/>
          </a:stretch>
        </p:blipFill>
        <p:spPr>
          <a:xfrm>
            <a:off x="61331" y="811153"/>
            <a:ext cx="4437151" cy="4248089"/>
          </a:xfrm>
          <a:prstGeom prst="rect">
            <a:avLst/>
          </a:prstGeom>
          <a:ln>
            <a:noFill/>
          </a:ln>
          <a:effectLst>
            <a:outerShdw blurRad="292100" dist="139700" dir="2700000" algn="tl" rotWithShape="0">
              <a:srgbClr val="333333">
                <a:alpha val="65000"/>
              </a:srgbClr>
            </a:outerShdw>
          </a:effectLst>
        </p:spPr>
      </p:pic>
      <p:cxnSp>
        <p:nvCxnSpPr>
          <p:cNvPr id="13" name="Curved Connector 12">
            <a:extLst>
              <a:ext uri="{FF2B5EF4-FFF2-40B4-BE49-F238E27FC236}">
                <a16:creationId xmlns:a16="http://schemas.microsoft.com/office/drawing/2014/main" id="{1B266613-1CEB-FA45-D424-C112A21B1B19}"/>
              </a:ext>
            </a:extLst>
          </p:cNvPr>
          <p:cNvCxnSpPr>
            <a:cxnSpLocks/>
          </p:cNvCxnSpPr>
          <p:nvPr/>
        </p:nvCxnSpPr>
        <p:spPr>
          <a:xfrm rot="10800000">
            <a:off x="4281612" y="3777299"/>
            <a:ext cx="799644" cy="328773"/>
          </a:xfrm>
          <a:prstGeom prst="curvedConnector3">
            <a:avLst>
              <a:gd name="adj1" fmla="val 50000"/>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272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15"/>
          <p:cNvSpPr txBox="1">
            <a:spLocks noGrp="1"/>
          </p:cNvSpPr>
          <p:nvPr>
            <p:ph type="ctrTitle"/>
          </p:nvPr>
        </p:nvSpPr>
        <p:spPr>
          <a:xfrm>
            <a:off x="558716" y="812968"/>
            <a:ext cx="4722069" cy="22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dirty="0"/>
              <a:t>Resume-Based Career Explorer</a:t>
            </a:r>
            <a:endParaRPr sz="4500" dirty="0"/>
          </a:p>
        </p:txBody>
      </p:sp>
      <p:sp>
        <p:nvSpPr>
          <p:cNvPr id="50" name="Google Shape;50;p15"/>
          <p:cNvSpPr txBox="1">
            <a:spLocks noGrp="1"/>
          </p:cNvSpPr>
          <p:nvPr>
            <p:ph type="subTitle" idx="1"/>
          </p:nvPr>
        </p:nvSpPr>
        <p:spPr>
          <a:xfrm>
            <a:off x="1630594" y="2998763"/>
            <a:ext cx="5276958" cy="939819"/>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2400" dirty="0"/>
              <a:t>Ying Yu</a:t>
            </a:r>
          </a:p>
          <a:p>
            <a:pPr marL="0" lvl="0" indent="0" algn="ctr" rtl="0">
              <a:lnSpc>
                <a:spcPct val="150000"/>
              </a:lnSpc>
              <a:spcBef>
                <a:spcPts val="0"/>
              </a:spcBef>
              <a:spcAft>
                <a:spcPts val="0"/>
              </a:spcAft>
              <a:buNone/>
            </a:pPr>
            <a:r>
              <a:rPr lang="en-US" sz="2400" b="0" i="0" u="none" strike="noStrike" dirty="0">
                <a:solidFill>
                  <a:srgbClr val="43B6B1"/>
                </a:solidFill>
                <a:effectLst/>
                <a:latin typeface="Roboto" panose="02000000000000000000" pitchFamily="2" charset="0"/>
                <a:hlinkClick r:id="rId3"/>
              </a:rPr>
              <a:t>ying.yu@mg.thedataincubator.com</a:t>
            </a:r>
            <a:endParaRPr lang="en-US" sz="2400" b="0" i="0" u="none" strike="noStrike" dirty="0">
              <a:solidFill>
                <a:srgbClr val="43B6B1"/>
              </a:solidFill>
              <a:effectLst/>
              <a:latin typeface="Roboto" panose="02000000000000000000" pitchFamily="2" charset="0"/>
            </a:endParaRPr>
          </a:p>
        </p:txBody>
      </p:sp>
      <p:sp>
        <p:nvSpPr>
          <p:cNvPr id="3" name="Google Shape;50;p15">
            <a:extLst>
              <a:ext uri="{FF2B5EF4-FFF2-40B4-BE49-F238E27FC236}">
                <a16:creationId xmlns:a16="http://schemas.microsoft.com/office/drawing/2014/main" id="{D7127BF3-EA87-A14B-33CE-FDA46FCC4C6A}"/>
              </a:ext>
            </a:extLst>
          </p:cNvPr>
          <p:cNvSpPr txBox="1">
            <a:spLocks/>
          </p:cNvSpPr>
          <p:nvPr/>
        </p:nvSpPr>
        <p:spPr>
          <a:xfrm>
            <a:off x="0" y="4642021"/>
            <a:ext cx="5276958" cy="5014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Roboto"/>
              <a:buNone/>
              <a:defRPr sz="18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9pPr>
          </a:lstStyle>
          <a:p>
            <a:pPr marL="0" indent="0"/>
            <a:r>
              <a:rPr lang="en-US" sz="1500" dirty="0">
                <a:solidFill>
                  <a:schemeClr val="tx1">
                    <a:lumMod val="50000"/>
                    <a:lumOff val="50000"/>
                  </a:schemeClr>
                </a:solidFill>
              </a:rPr>
              <a:t>The Data Incubator Capstone Showcase </a:t>
            </a:r>
          </a:p>
        </p:txBody>
      </p:sp>
      <p:sp>
        <p:nvSpPr>
          <p:cNvPr id="4" name="Google Shape;50;p15">
            <a:extLst>
              <a:ext uri="{FF2B5EF4-FFF2-40B4-BE49-F238E27FC236}">
                <a16:creationId xmlns:a16="http://schemas.microsoft.com/office/drawing/2014/main" id="{AB875930-3CDC-1751-77D2-5A68C46EA9E0}"/>
              </a:ext>
            </a:extLst>
          </p:cNvPr>
          <p:cNvSpPr txBox="1">
            <a:spLocks/>
          </p:cNvSpPr>
          <p:nvPr/>
        </p:nvSpPr>
        <p:spPr>
          <a:xfrm>
            <a:off x="7183243" y="4642021"/>
            <a:ext cx="1936245" cy="5014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Roboto"/>
              <a:buNone/>
              <a:defRPr sz="18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9pPr>
          </a:lstStyle>
          <a:p>
            <a:pPr marL="0" indent="0" algn="r"/>
            <a:r>
              <a:rPr lang="en-US" sz="1500" dirty="0">
                <a:solidFill>
                  <a:schemeClr val="tx1">
                    <a:lumMod val="50000"/>
                    <a:lumOff val="50000"/>
                  </a:schemeClr>
                </a:solidFill>
              </a:rPr>
              <a:t>August 10, 2023</a:t>
            </a:r>
          </a:p>
        </p:txBody>
      </p:sp>
      <p:pic>
        <p:nvPicPr>
          <p:cNvPr id="5" name="Picture 4">
            <a:extLst>
              <a:ext uri="{FF2B5EF4-FFF2-40B4-BE49-F238E27FC236}">
                <a16:creationId xmlns:a16="http://schemas.microsoft.com/office/drawing/2014/main" id="{9021144A-DC19-F15D-7DC8-7E391416E322}"/>
              </a:ext>
            </a:extLst>
          </p:cNvPr>
          <p:cNvPicPr>
            <a:picLocks noChangeAspect="1"/>
          </p:cNvPicPr>
          <p:nvPr/>
        </p:nvPicPr>
        <p:blipFill>
          <a:blip r:embed="rId4"/>
          <a:stretch>
            <a:fillRect/>
          </a:stretch>
        </p:blipFill>
        <p:spPr>
          <a:xfrm>
            <a:off x="4799350" y="1032198"/>
            <a:ext cx="4066442" cy="1810340"/>
          </a:xfrm>
          <a:prstGeom prst="rect">
            <a:avLst/>
          </a:prstGeom>
        </p:spPr>
      </p:pic>
      <p:sp>
        <p:nvSpPr>
          <p:cNvPr id="6" name="TextBox 5">
            <a:extLst>
              <a:ext uri="{FF2B5EF4-FFF2-40B4-BE49-F238E27FC236}">
                <a16:creationId xmlns:a16="http://schemas.microsoft.com/office/drawing/2014/main" id="{B62A5C05-548D-5B58-F4BD-DD3CF5F6591E}"/>
              </a:ext>
            </a:extLst>
          </p:cNvPr>
          <p:cNvSpPr txBox="1"/>
          <p:nvPr/>
        </p:nvSpPr>
        <p:spPr>
          <a:xfrm>
            <a:off x="2708389" y="4238125"/>
            <a:ext cx="3121367" cy="369332"/>
          </a:xfrm>
          <a:prstGeom prst="rect">
            <a:avLst/>
          </a:prstGeom>
          <a:noFill/>
        </p:spPr>
        <p:txBody>
          <a:bodyPr wrap="none" rtlCol="0">
            <a:spAutoFit/>
          </a:bodyPr>
          <a:lstStyle/>
          <a:p>
            <a:r>
              <a:rPr lang="en-US" sz="1800" b="1" dirty="0">
                <a:solidFill>
                  <a:srgbClr val="7030A0"/>
                </a:solidFill>
                <a:latin typeface="Optima" panose="02000503060000020004" pitchFamily="2" charset="0"/>
              </a:rPr>
              <a:t>The web app is coming soon!</a:t>
            </a:r>
          </a:p>
        </p:txBody>
      </p:sp>
    </p:spTree>
    <p:extLst>
      <p:ext uri="{BB962C8B-B14F-4D97-AF65-F5344CB8AC3E}">
        <p14:creationId xmlns:p14="http://schemas.microsoft.com/office/powerpoint/2010/main" val="1402949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45677-8BD6-B081-A02D-A31F80BCC27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9F13274-593C-BA1C-24FA-F096DBC080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40419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40EA5-DD67-AD39-A300-D3F165EA5BB5}"/>
              </a:ext>
            </a:extLst>
          </p:cNvPr>
          <p:cNvSpPr>
            <a:spLocks noGrp="1"/>
          </p:cNvSpPr>
          <p:nvPr>
            <p:ph type="title"/>
          </p:nvPr>
        </p:nvSpPr>
        <p:spPr/>
        <p:txBody>
          <a:bodyPr/>
          <a:lstStyle/>
          <a:p>
            <a:r>
              <a:rPr lang="en-US" dirty="0"/>
              <a:t>Supplement slides</a:t>
            </a:r>
          </a:p>
        </p:txBody>
      </p:sp>
    </p:spTree>
    <p:extLst>
      <p:ext uri="{BB962C8B-B14F-4D97-AF65-F5344CB8AC3E}">
        <p14:creationId xmlns:p14="http://schemas.microsoft.com/office/powerpoint/2010/main" val="1540737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6A828-F226-7604-C336-71148DDD57C3}"/>
              </a:ext>
            </a:extLst>
          </p:cNvPr>
          <p:cNvSpPr>
            <a:spLocks noGrp="1"/>
          </p:cNvSpPr>
          <p:nvPr>
            <p:ph type="title"/>
          </p:nvPr>
        </p:nvSpPr>
        <p:spPr>
          <a:xfrm>
            <a:off x="457200" y="2268750"/>
            <a:ext cx="2895600" cy="606000"/>
          </a:xfrm>
        </p:spPr>
        <p:txBody>
          <a:bodyPr/>
          <a:lstStyle/>
          <a:p>
            <a:r>
              <a:rPr lang="en-US" dirty="0"/>
              <a:t>Job descriptions</a:t>
            </a:r>
          </a:p>
        </p:txBody>
      </p:sp>
      <p:pic>
        <p:nvPicPr>
          <p:cNvPr id="4" name="Picture 3">
            <a:extLst>
              <a:ext uri="{FF2B5EF4-FFF2-40B4-BE49-F238E27FC236}">
                <a16:creationId xmlns:a16="http://schemas.microsoft.com/office/drawing/2014/main" id="{08398C7E-D8F4-3B98-920A-74174CB104D1}"/>
              </a:ext>
            </a:extLst>
          </p:cNvPr>
          <p:cNvPicPr>
            <a:picLocks noChangeAspect="1"/>
          </p:cNvPicPr>
          <p:nvPr/>
        </p:nvPicPr>
        <p:blipFill>
          <a:blip r:embed="rId2"/>
          <a:stretch>
            <a:fillRect/>
          </a:stretch>
        </p:blipFill>
        <p:spPr>
          <a:xfrm>
            <a:off x="3543300" y="0"/>
            <a:ext cx="5143500" cy="5143500"/>
          </a:xfrm>
          <a:prstGeom prst="rect">
            <a:avLst/>
          </a:prstGeom>
        </p:spPr>
      </p:pic>
    </p:spTree>
    <p:extLst>
      <p:ext uri="{BB962C8B-B14F-4D97-AF65-F5344CB8AC3E}">
        <p14:creationId xmlns:p14="http://schemas.microsoft.com/office/powerpoint/2010/main" val="1199457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6A828-F226-7604-C336-71148DDD57C3}"/>
              </a:ext>
            </a:extLst>
          </p:cNvPr>
          <p:cNvSpPr>
            <a:spLocks noGrp="1"/>
          </p:cNvSpPr>
          <p:nvPr>
            <p:ph type="title"/>
          </p:nvPr>
        </p:nvSpPr>
        <p:spPr>
          <a:xfrm>
            <a:off x="457200" y="2268750"/>
            <a:ext cx="2895600" cy="606000"/>
          </a:xfrm>
        </p:spPr>
        <p:txBody>
          <a:bodyPr/>
          <a:lstStyle/>
          <a:p>
            <a:r>
              <a:rPr lang="en-US" dirty="0"/>
              <a:t>Job titles</a:t>
            </a:r>
          </a:p>
        </p:txBody>
      </p:sp>
      <p:pic>
        <p:nvPicPr>
          <p:cNvPr id="5" name="Picture 4">
            <a:extLst>
              <a:ext uri="{FF2B5EF4-FFF2-40B4-BE49-F238E27FC236}">
                <a16:creationId xmlns:a16="http://schemas.microsoft.com/office/drawing/2014/main" id="{DEB6A181-4B0E-1075-F909-BB8ACCCE47AF}"/>
              </a:ext>
            </a:extLst>
          </p:cNvPr>
          <p:cNvPicPr>
            <a:picLocks noChangeAspect="1"/>
          </p:cNvPicPr>
          <p:nvPr/>
        </p:nvPicPr>
        <p:blipFill>
          <a:blip r:embed="rId2"/>
          <a:stretch>
            <a:fillRect/>
          </a:stretch>
        </p:blipFill>
        <p:spPr>
          <a:xfrm>
            <a:off x="3543300" y="0"/>
            <a:ext cx="5143500" cy="5143500"/>
          </a:xfrm>
          <a:prstGeom prst="rect">
            <a:avLst/>
          </a:prstGeom>
        </p:spPr>
      </p:pic>
    </p:spTree>
    <p:extLst>
      <p:ext uri="{BB962C8B-B14F-4D97-AF65-F5344CB8AC3E}">
        <p14:creationId xmlns:p14="http://schemas.microsoft.com/office/powerpoint/2010/main" val="2997981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D00608-F69B-6B3B-B3DB-7944911A1318}"/>
              </a:ext>
            </a:extLst>
          </p:cNvPr>
          <p:cNvPicPr>
            <a:picLocks noChangeAspect="1"/>
          </p:cNvPicPr>
          <p:nvPr/>
        </p:nvPicPr>
        <p:blipFill>
          <a:blip r:embed="rId2"/>
          <a:stretch>
            <a:fillRect/>
          </a:stretch>
        </p:blipFill>
        <p:spPr>
          <a:xfrm>
            <a:off x="148667" y="519716"/>
            <a:ext cx="8426251" cy="4487150"/>
          </a:xfrm>
          <a:prstGeom prst="rect">
            <a:avLst/>
          </a:prstGeom>
        </p:spPr>
      </p:pic>
    </p:spTree>
    <p:extLst>
      <p:ext uri="{BB962C8B-B14F-4D97-AF65-F5344CB8AC3E}">
        <p14:creationId xmlns:p14="http://schemas.microsoft.com/office/powerpoint/2010/main" val="2509589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841CFC9-6837-4940-2EBB-376B1C7C417B}"/>
              </a:ext>
            </a:extLst>
          </p:cNvPr>
          <p:cNvPicPr>
            <a:picLocks noChangeAspect="1"/>
          </p:cNvPicPr>
          <p:nvPr/>
        </p:nvPicPr>
        <p:blipFill>
          <a:blip r:embed="rId2"/>
          <a:stretch>
            <a:fillRect/>
          </a:stretch>
        </p:blipFill>
        <p:spPr>
          <a:xfrm>
            <a:off x="1236671" y="614308"/>
            <a:ext cx="6670657" cy="3914884"/>
          </a:xfrm>
          <a:prstGeom prst="rect">
            <a:avLst/>
          </a:prstGeom>
        </p:spPr>
      </p:pic>
    </p:spTree>
    <p:extLst>
      <p:ext uri="{BB962C8B-B14F-4D97-AF65-F5344CB8AC3E}">
        <p14:creationId xmlns:p14="http://schemas.microsoft.com/office/powerpoint/2010/main" val="1709738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63E9DD-C1D8-7FCE-6501-44639BB6280E}"/>
              </a:ext>
            </a:extLst>
          </p:cNvPr>
          <p:cNvPicPr>
            <a:picLocks noChangeAspect="1"/>
          </p:cNvPicPr>
          <p:nvPr/>
        </p:nvPicPr>
        <p:blipFill>
          <a:blip r:embed="rId3"/>
          <a:stretch>
            <a:fillRect/>
          </a:stretch>
        </p:blipFill>
        <p:spPr>
          <a:xfrm>
            <a:off x="903849" y="183767"/>
            <a:ext cx="7633552" cy="4775965"/>
          </a:xfrm>
          <a:prstGeom prst="rect">
            <a:avLst/>
          </a:prstGeom>
        </p:spPr>
      </p:pic>
      <p:sp>
        <p:nvSpPr>
          <p:cNvPr id="9" name="Rounded Rectangle 8">
            <a:extLst>
              <a:ext uri="{FF2B5EF4-FFF2-40B4-BE49-F238E27FC236}">
                <a16:creationId xmlns:a16="http://schemas.microsoft.com/office/drawing/2014/main" id="{9CC558F8-727B-3DCF-1624-7A517F78B1F0}"/>
              </a:ext>
            </a:extLst>
          </p:cNvPr>
          <p:cNvSpPr/>
          <p:nvPr/>
        </p:nvSpPr>
        <p:spPr>
          <a:xfrm>
            <a:off x="1166493" y="183767"/>
            <a:ext cx="1393827" cy="323111"/>
          </a:xfrm>
          <a:custGeom>
            <a:avLst/>
            <a:gdLst>
              <a:gd name="connsiteX0" fmla="*/ 0 w 1393827"/>
              <a:gd name="connsiteY0" fmla="*/ 53853 h 323111"/>
              <a:gd name="connsiteX1" fmla="*/ 53853 w 1393827"/>
              <a:gd name="connsiteY1" fmla="*/ 0 h 323111"/>
              <a:gd name="connsiteX2" fmla="*/ 722636 w 1393827"/>
              <a:gd name="connsiteY2" fmla="*/ 0 h 323111"/>
              <a:gd name="connsiteX3" fmla="*/ 1339974 w 1393827"/>
              <a:gd name="connsiteY3" fmla="*/ 0 h 323111"/>
              <a:gd name="connsiteX4" fmla="*/ 1393827 w 1393827"/>
              <a:gd name="connsiteY4" fmla="*/ 53853 h 323111"/>
              <a:gd name="connsiteX5" fmla="*/ 1393827 w 1393827"/>
              <a:gd name="connsiteY5" fmla="*/ 269258 h 323111"/>
              <a:gd name="connsiteX6" fmla="*/ 1339974 w 1393827"/>
              <a:gd name="connsiteY6" fmla="*/ 323111 h 323111"/>
              <a:gd name="connsiteX7" fmla="*/ 696914 w 1393827"/>
              <a:gd name="connsiteY7" fmla="*/ 323111 h 323111"/>
              <a:gd name="connsiteX8" fmla="*/ 53853 w 1393827"/>
              <a:gd name="connsiteY8" fmla="*/ 323111 h 323111"/>
              <a:gd name="connsiteX9" fmla="*/ 0 w 1393827"/>
              <a:gd name="connsiteY9" fmla="*/ 269258 h 323111"/>
              <a:gd name="connsiteX10" fmla="*/ 0 w 1393827"/>
              <a:gd name="connsiteY10" fmla="*/ 53853 h 32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827" h="323111" extrusionOk="0">
                <a:moveTo>
                  <a:pt x="0" y="53853"/>
                </a:moveTo>
                <a:cubicBezTo>
                  <a:pt x="-1017" y="23483"/>
                  <a:pt x="21028" y="1157"/>
                  <a:pt x="53853" y="0"/>
                </a:cubicBezTo>
                <a:cubicBezTo>
                  <a:pt x="266459" y="-32212"/>
                  <a:pt x="442918" y="-32007"/>
                  <a:pt x="722636" y="0"/>
                </a:cubicBezTo>
                <a:cubicBezTo>
                  <a:pt x="1002354" y="32007"/>
                  <a:pt x="1046532" y="-18096"/>
                  <a:pt x="1339974" y="0"/>
                </a:cubicBezTo>
                <a:cubicBezTo>
                  <a:pt x="1364914" y="-2627"/>
                  <a:pt x="1398974" y="26570"/>
                  <a:pt x="1393827" y="53853"/>
                </a:cubicBezTo>
                <a:cubicBezTo>
                  <a:pt x="1403981" y="138199"/>
                  <a:pt x="1390850" y="188252"/>
                  <a:pt x="1393827" y="269258"/>
                </a:cubicBezTo>
                <a:cubicBezTo>
                  <a:pt x="1395498" y="296281"/>
                  <a:pt x="1368459" y="324215"/>
                  <a:pt x="1339974" y="323111"/>
                </a:cubicBezTo>
                <a:cubicBezTo>
                  <a:pt x="1061265" y="317561"/>
                  <a:pt x="885604" y="322537"/>
                  <a:pt x="696914" y="323111"/>
                </a:cubicBezTo>
                <a:cubicBezTo>
                  <a:pt x="508224" y="323685"/>
                  <a:pt x="327561" y="350786"/>
                  <a:pt x="53853" y="323111"/>
                </a:cubicBezTo>
                <a:cubicBezTo>
                  <a:pt x="16760" y="322691"/>
                  <a:pt x="1668" y="294425"/>
                  <a:pt x="0" y="269258"/>
                </a:cubicBezTo>
                <a:cubicBezTo>
                  <a:pt x="9367" y="163096"/>
                  <a:pt x="-2917" y="121398"/>
                  <a:pt x="0" y="53853"/>
                </a:cubicBezTo>
                <a:close/>
              </a:path>
            </a:pathLst>
          </a:custGeom>
          <a:noFill/>
          <a:ln w="57150">
            <a:solidFill>
              <a:srgbClr val="FF0000"/>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 name="Straight Connector 2">
            <a:extLst>
              <a:ext uri="{FF2B5EF4-FFF2-40B4-BE49-F238E27FC236}">
                <a16:creationId xmlns:a16="http://schemas.microsoft.com/office/drawing/2014/main" id="{0C9B59EA-9CAD-CF8E-4766-DED3A7AE5C6F}"/>
              </a:ext>
            </a:extLst>
          </p:cNvPr>
          <p:cNvCxnSpPr/>
          <p:nvPr/>
        </p:nvCxnSpPr>
        <p:spPr>
          <a:xfrm>
            <a:off x="766126" y="1272845"/>
            <a:ext cx="109728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06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0DFF0E-5FDC-15C3-2D1B-7A21EF0AF218}"/>
              </a:ext>
            </a:extLst>
          </p:cNvPr>
          <p:cNvPicPr>
            <a:picLocks noChangeAspect="1"/>
          </p:cNvPicPr>
          <p:nvPr/>
        </p:nvPicPr>
        <p:blipFill>
          <a:blip r:embed="rId2"/>
          <a:stretch>
            <a:fillRect/>
          </a:stretch>
        </p:blipFill>
        <p:spPr>
          <a:xfrm>
            <a:off x="1437020" y="268606"/>
            <a:ext cx="6269960" cy="4874894"/>
          </a:xfrm>
          <a:prstGeom prst="rect">
            <a:avLst/>
          </a:prstGeom>
        </p:spPr>
      </p:pic>
    </p:spTree>
    <p:extLst>
      <p:ext uri="{BB962C8B-B14F-4D97-AF65-F5344CB8AC3E}">
        <p14:creationId xmlns:p14="http://schemas.microsoft.com/office/powerpoint/2010/main" val="9995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34"/>
          <p:cNvSpPr txBox="1"/>
          <p:nvPr/>
        </p:nvSpPr>
        <p:spPr>
          <a:xfrm>
            <a:off x="271670" y="2202552"/>
            <a:ext cx="8746435" cy="7338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149" name="Google Shape;1149;p34"/>
          <p:cNvSpPr txBox="1">
            <a:spLocks noGrp="1"/>
          </p:cNvSpPr>
          <p:nvPr>
            <p:ph type="title"/>
          </p:nvPr>
        </p:nvSpPr>
        <p:spPr>
          <a:xfrm>
            <a:off x="457200" y="411625"/>
            <a:ext cx="82296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Bag of Words &amp; k-means Clustering</a:t>
            </a:r>
            <a:endParaRPr dirty="0"/>
          </a:p>
        </p:txBody>
      </p:sp>
      <p:sp>
        <p:nvSpPr>
          <p:cNvPr id="1152" name="Google Shape;1152;p34"/>
          <p:cNvSpPr txBox="1"/>
          <p:nvPr/>
        </p:nvSpPr>
        <p:spPr>
          <a:xfrm>
            <a:off x="821634" y="3274788"/>
            <a:ext cx="2994992" cy="468600"/>
          </a:xfrm>
          <a:prstGeom prst="rect">
            <a:avLst/>
          </a:prstGeom>
          <a:noFill/>
          <a:ln>
            <a:noFill/>
          </a:ln>
        </p:spPr>
        <p:txBody>
          <a:bodyPr spcFirstLastPara="1" wrap="square" lIns="91425" tIns="91425" rIns="91425" bIns="91425" anchor="ctr" anchorCtr="0">
            <a:noAutofit/>
          </a:bodyPr>
          <a:lstStyle/>
          <a:p>
            <a:pPr marL="171450" lvl="0" indent="-171450" rtl="0">
              <a:spcBef>
                <a:spcPts val="0"/>
              </a:spcBef>
              <a:spcAft>
                <a:spcPts val="0"/>
              </a:spcAft>
              <a:buFont typeface="Arial" panose="020B0604020202020204" pitchFamily="34" charset="0"/>
              <a:buChar char="•"/>
            </a:pPr>
            <a:r>
              <a:rPr lang="en" sz="1200" dirty="0">
                <a:solidFill>
                  <a:schemeClr val="dk1"/>
                </a:solidFill>
                <a:latin typeface="Roboto"/>
                <a:ea typeface="Roboto"/>
                <a:cs typeface="Roboto"/>
                <a:sym typeface="Roboto"/>
              </a:rPr>
              <a:t>Cleaning: </a:t>
            </a:r>
            <a:r>
              <a:rPr lang="en" sz="1200" dirty="0" err="1">
                <a:solidFill>
                  <a:schemeClr val="dk1"/>
                </a:solidFill>
                <a:latin typeface="Roboto"/>
                <a:ea typeface="Roboto"/>
                <a:cs typeface="Roboto"/>
                <a:sym typeface="Roboto"/>
              </a:rPr>
              <a:t>lemmatizer</a:t>
            </a:r>
            <a:r>
              <a:rPr lang="en" sz="1200" dirty="0">
                <a:solidFill>
                  <a:schemeClr val="dk1"/>
                </a:solidFill>
                <a:latin typeface="Roboto"/>
                <a:ea typeface="Roboto"/>
                <a:cs typeface="Roboto"/>
                <a:sym typeface="Roboto"/>
              </a:rPr>
              <a:t>, </a:t>
            </a:r>
            <a:r>
              <a:rPr lang="en" sz="1200" dirty="0" err="1">
                <a:solidFill>
                  <a:schemeClr val="dk1"/>
                </a:solidFill>
                <a:latin typeface="Roboto"/>
                <a:ea typeface="Roboto"/>
                <a:cs typeface="Roboto"/>
                <a:sym typeface="Roboto"/>
              </a:rPr>
              <a:t>stopwords</a:t>
            </a:r>
            <a:endParaRPr lang="en" sz="1200" dirty="0">
              <a:solidFill>
                <a:schemeClr val="dk1"/>
              </a:solidFill>
              <a:latin typeface="Roboto"/>
              <a:ea typeface="Roboto"/>
              <a:cs typeface="Roboto"/>
              <a:sym typeface="Roboto"/>
            </a:endParaRPr>
          </a:p>
          <a:p>
            <a:pPr marL="171450" lvl="0" indent="-171450" rtl="0">
              <a:spcBef>
                <a:spcPts val="0"/>
              </a:spcBef>
              <a:spcAft>
                <a:spcPts val="0"/>
              </a:spcAft>
              <a:buFont typeface="Arial" panose="020B0604020202020204" pitchFamily="34" charset="0"/>
              <a:buChar char="•"/>
            </a:pPr>
            <a:r>
              <a:rPr lang="en-US" sz="1200" dirty="0">
                <a:solidFill>
                  <a:schemeClr val="dk1"/>
                </a:solidFill>
                <a:latin typeface="Roboto"/>
                <a:ea typeface="Roboto"/>
                <a:cs typeface="Roboto"/>
                <a:sym typeface="Roboto"/>
              </a:rPr>
              <a:t>Count Vectorizer</a:t>
            </a:r>
          </a:p>
          <a:p>
            <a:pPr marL="171450" indent="-171450">
              <a:buFont typeface="Arial" panose="020B0604020202020204" pitchFamily="34" charset="0"/>
              <a:buChar char="•"/>
            </a:pPr>
            <a:r>
              <a:rPr lang="en-US" sz="1200" dirty="0">
                <a:solidFill>
                  <a:schemeClr val="dk1"/>
                </a:solidFill>
                <a:latin typeface="Roboto"/>
                <a:ea typeface="Roboto"/>
                <a:cs typeface="Roboto"/>
                <a:sym typeface="Roboto"/>
              </a:rPr>
              <a:t>TF-</a:t>
            </a:r>
            <a:r>
              <a:rPr lang="en-US" sz="1200" dirty="0" err="1">
                <a:solidFill>
                  <a:schemeClr val="dk1"/>
                </a:solidFill>
                <a:latin typeface="Roboto"/>
                <a:ea typeface="Roboto"/>
                <a:cs typeface="Roboto"/>
                <a:sym typeface="Roboto"/>
              </a:rPr>
              <a:t>IDf</a:t>
            </a:r>
            <a:r>
              <a:rPr lang="en-US" sz="1200" dirty="0">
                <a:solidFill>
                  <a:schemeClr val="dk1"/>
                </a:solidFill>
                <a:latin typeface="Roboto"/>
                <a:ea typeface="Roboto"/>
                <a:cs typeface="Roboto"/>
                <a:sym typeface="Roboto"/>
              </a:rPr>
              <a:t> Transformer</a:t>
            </a:r>
          </a:p>
          <a:p>
            <a:pPr marL="171450" lvl="0" indent="-171450" rtl="0">
              <a:spcBef>
                <a:spcPts val="0"/>
              </a:spcBef>
              <a:spcAft>
                <a:spcPts val="0"/>
              </a:spcAft>
              <a:buFont typeface="Arial" panose="020B0604020202020204" pitchFamily="34" charset="0"/>
              <a:buChar char="•"/>
            </a:pPr>
            <a:endParaRPr sz="1200" dirty="0">
              <a:solidFill>
                <a:schemeClr val="dk1"/>
              </a:solidFill>
              <a:latin typeface="Roboto"/>
              <a:ea typeface="Roboto"/>
              <a:cs typeface="Roboto"/>
              <a:sym typeface="Roboto"/>
            </a:endParaRPr>
          </a:p>
        </p:txBody>
      </p:sp>
      <p:sp>
        <p:nvSpPr>
          <p:cNvPr id="1155" name="Google Shape;1155;p34"/>
          <p:cNvSpPr txBox="1"/>
          <p:nvPr/>
        </p:nvSpPr>
        <p:spPr>
          <a:xfrm>
            <a:off x="5550076" y="3274675"/>
            <a:ext cx="3468029" cy="468600"/>
          </a:xfrm>
          <a:prstGeom prst="rect">
            <a:avLst/>
          </a:prstGeom>
          <a:noFill/>
          <a:ln>
            <a:noFill/>
          </a:ln>
        </p:spPr>
        <p:txBody>
          <a:bodyPr spcFirstLastPara="1" wrap="square" lIns="91425" tIns="91425" rIns="91425" bIns="91425" anchor="ctr" anchorCtr="0">
            <a:noAutofit/>
          </a:bodyPr>
          <a:lstStyle/>
          <a:p>
            <a:pPr marL="171450" lvl="0" indent="-171450" rtl="0">
              <a:spcBef>
                <a:spcPts val="0"/>
              </a:spcBef>
              <a:spcAft>
                <a:spcPts val="0"/>
              </a:spcAft>
              <a:buClr>
                <a:schemeClr val="dk1"/>
              </a:buClr>
              <a:buSzPts val="1100"/>
              <a:buFont typeface="Arial" panose="020B0604020202020204" pitchFamily="34" charset="0"/>
              <a:buChar char="•"/>
            </a:pPr>
            <a:r>
              <a:rPr lang="en" sz="1200" dirty="0">
                <a:solidFill>
                  <a:schemeClr val="dk1"/>
                </a:solidFill>
                <a:latin typeface="Roboto"/>
                <a:ea typeface="Roboto"/>
                <a:cs typeface="Roboto"/>
                <a:sym typeface="Roboto"/>
              </a:rPr>
              <a:t>K-means clustering</a:t>
            </a:r>
          </a:p>
          <a:p>
            <a:pPr marL="171450" lvl="0" indent="-171450" rtl="0">
              <a:spcBef>
                <a:spcPts val="0"/>
              </a:spcBef>
              <a:spcAft>
                <a:spcPts val="0"/>
              </a:spcAft>
              <a:buClr>
                <a:schemeClr val="dk1"/>
              </a:buClr>
              <a:buSzPts val="1100"/>
              <a:buFont typeface="Arial" panose="020B0604020202020204" pitchFamily="34" charset="0"/>
              <a:buChar char="•"/>
            </a:pPr>
            <a:r>
              <a:rPr lang="en-US" sz="1200" dirty="0">
                <a:solidFill>
                  <a:schemeClr val="dk1"/>
                </a:solidFill>
                <a:latin typeface="Roboto"/>
                <a:ea typeface="Roboto"/>
                <a:cs typeface="Roboto"/>
                <a:sym typeface="Roboto"/>
              </a:rPr>
              <a:t>C</a:t>
            </a:r>
            <a:r>
              <a:rPr lang="en" sz="1200" dirty="0">
                <a:solidFill>
                  <a:schemeClr val="dk1"/>
                </a:solidFill>
                <a:latin typeface="Roboto"/>
                <a:ea typeface="Roboto"/>
                <a:cs typeface="Roboto"/>
                <a:sym typeface="Roboto"/>
              </a:rPr>
              <a:t>enter of each cluster</a:t>
            </a:r>
          </a:p>
          <a:p>
            <a:pPr marL="171450" lvl="0" indent="-171450" rtl="0">
              <a:spcBef>
                <a:spcPts val="0"/>
              </a:spcBef>
              <a:spcAft>
                <a:spcPts val="0"/>
              </a:spcAft>
              <a:buClr>
                <a:schemeClr val="dk1"/>
              </a:buClr>
              <a:buSzPts val="1100"/>
              <a:buFont typeface="Arial" panose="020B0604020202020204" pitchFamily="34" charset="0"/>
              <a:buChar char="•"/>
            </a:pPr>
            <a:r>
              <a:rPr lang="en-US" sz="1200" dirty="0">
                <a:solidFill>
                  <a:schemeClr val="dk1"/>
                </a:solidFill>
                <a:latin typeface="Roboto"/>
                <a:ea typeface="Roboto"/>
                <a:cs typeface="Roboto"/>
                <a:sym typeface="Roboto"/>
              </a:rPr>
              <a:t>T</a:t>
            </a:r>
            <a:r>
              <a:rPr lang="en" sz="1200" dirty="0">
                <a:solidFill>
                  <a:schemeClr val="dk1"/>
                </a:solidFill>
                <a:latin typeface="Roboto"/>
                <a:ea typeface="Roboto"/>
                <a:cs typeface="Roboto"/>
                <a:sym typeface="Roboto"/>
              </a:rPr>
              <a:t>op 20 components (words) of each center</a:t>
            </a:r>
          </a:p>
          <a:p>
            <a:pPr marL="171450" lvl="0" indent="-171450" rtl="0">
              <a:spcBef>
                <a:spcPts val="0"/>
              </a:spcBef>
              <a:spcAft>
                <a:spcPts val="0"/>
              </a:spcAft>
              <a:buClr>
                <a:schemeClr val="dk1"/>
              </a:buClr>
              <a:buSzPts val="1100"/>
              <a:buFont typeface="Arial" panose="020B0604020202020204" pitchFamily="34" charset="0"/>
              <a:buChar char="•"/>
            </a:pPr>
            <a:r>
              <a:rPr lang="en-US" sz="1200" dirty="0">
                <a:solidFill>
                  <a:schemeClr val="dk1"/>
                </a:solidFill>
                <a:latin typeface="Roboto"/>
                <a:ea typeface="Roboto"/>
                <a:cs typeface="Roboto"/>
                <a:sym typeface="Roboto"/>
              </a:rPr>
              <a:t>K</a:t>
            </a:r>
            <a:r>
              <a:rPr lang="en" sz="1200" dirty="0">
                <a:solidFill>
                  <a:schemeClr val="dk1"/>
                </a:solidFill>
                <a:latin typeface="Roboto"/>
                <a:ea typeface="Roboto"/>
                <a:cs typeface="Roboto"/>
                <a:sym typeface="Roboto"/>
              </a:rPr>
              <a:t>=10</a:t>
            </a:r>
            <a:endParaRPr sz="1200" dirty="0">
              <a:solidFill>
                <a:schemeClr val="dk1"/>
              </a:solidFill>
              <a:latin typeface="Roboto"/>
              <a:ea typeface="Roboto"/>
              <a:cs typeface="Roboto"/>
              <a:sym typeface="Roboto"/>
            </a:endParaRPr>
          </a:p>
        </p:txBody>
      </p:sp>
      <p:sp>
        <p:nvSpPr>
          <p:cNvPr id="1159" name="Google Shape;1159;p34"/>
          <p:cNvSpPr txBox="1"/>
          <p:nvPr/>
        </p:nvSpPr>
        <p:spPr>
          <a:xfrm>
            <a:off x="5634106" y="2202552"/>
            <a:ext cx="3383999" cy="7338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dk1"/>
                </a:solidFill>
                <a:latin typeface="Fira Sans Extra Condensed SemiBold"/>
                <a:ea typeface="Fira Sans Extra Condensed SemiBold"/>
                <a:cs typeface="Fira Sans Extra Condensed SemiBold"/>
                <a:sym typeface="Fira Sans Extra Condensed SemiBold"/>
              </a:rPr>
              <a:t>All the vectors </a:t>
            </a:r>
            <a:r>
              <a:rPr lang="en-US" sz="2000" dirty="0">
                <a:solidFill>
                  <a:schemeClr val="dk1"/>
                </a:solidFill>
                <a:latin typeface="Fira Sans Extra Condensed SemiBold"/>
                <a:ea typeface="Fira Sans Extra Condensed SemiBold"/>
                <a:cs typeface="Fira Sans Extra Condensed SemiBold"/>
                <a:sym typeface="Wingdings" pitchFamily="2" charset="2"/>
              </a:rPr>
              <a:t> Clusters</a:t>
            </a:r>
            <a:endParaRPr sz="2000"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160" name="Google Shape;1160;p34"/>
          <p:cNvSpPr txBox="1"/>
          <p:nvPr/>
        </p:nvSpPr>
        <p:spPr>
          <a:xfrm>
            <a:off x="271670" y="2202552"/>
            <a:ext cx="4410376" cy="733800"/>
          </a:xfrm>
          <a:prstGeom prst="rect">
            <a:avLst/>
          </a:prstGeom>
          <a:solidFill>
            <a:srgbClr val="8EDFA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dk1"/>
                </a:solidFill>
                <a:latin typeface="Fira Sans Extra Condensed SemiBold"/>
                <a:ea typeface="Fira Sans Extra Condensed SemiBold"/>
                <a:cs typeface="Fira Sans Extra Condensed SemiBold"/>
                <a:sym typeface="Fira Sans Extra Condensed SemiBold"/>
              </a:rPr>
              <a:t>J</a:t>
            </a:r>
            <a:r>
              <a:rPr lang="en" sz="2000" dirty="0" err="1">
                <a:solidFill>
                  <a:schemeClr val="dk1"/>
                </a:solidFill>
                <a:latin typeface="Fira Sans Extra Condensed SemiBold"/>
                <a:ea typeface="Fira Sans Extra Condensed SemiBold"/>
                <a:cs typeface="Fira Sans Extra Condensed SemiBold"/>
                <a:sym typeface="Fira Sans Extra Condensed SemiBold"/>
              </a:rPr>
              <a:t>ob</a:t>
            </a:r>
            <a:r>
              <a:rPr lang="en" sz="2000" dirty="0">
                <a:solidFill>
                  <a:schemeClr val="dk1"/>
                </a:solidFill>
                <a:latin typeface="Fira Sans Extra Condensed SemiBold"/>
                <a:ea typeface="Fira Sans Extra Condensed SemiBold"/>
                <a:cs typeface="Fira Sans Extra Condensed SemiBold"/>
                <a:sym typeface="Fira Sans Extra Condensed SemiBold"/>
              </a:rPr>
              <a:t> description </a:t>
            </a:r>
            <a:r>
              <a:rPr lang="en" sz="2000" dirty="0">
                <a:solidFill>
                  <a:schemeClr val="dk1"/>
                </a:solidFill>
                <a:latin typeface="Fira Sans Extra Condensed SemiBold"/>
                <a:ea typeface="Fira Sans Extra Condensed SemiBold"/>
                <a:cs typeface="Fira Sans Extra Condensed SemiBold"/>
                <a:sym typeface="Wingdings" pitchFamily="2" charset="2"/>
              </a:rPr>
              <a:t></a:t>
            </a:r>
            <a:r>
              <a:rPr lang="en" sz="2000" dirty="0">
                <a:solidFill>
                  <a:schemeClr val="dk1"/>
                </a:solidFill>
                <a:latin typeface="Fira Sans Extra Condensed SemiBold"/>
                <a:ea typeface="Fira Sans Extra Condensed SemiBold"/>
                <a:cs typeface="Fira Sans Extra Condensed SemiBold"/>
                <a:sym typeface="Fira Sans Extra Condensed SemiBold"/>
              </a:rPr>
              <a:t> Document </a:t>
            </a:r>
            <a:r>
              <a:rPr lang="en" sz="2000" dirty="0">
                <a:solidFill>
                  <a:schemeClr val="dk1"/>
                </a:solidFill>
                <a:latin typeface="Fira Sans Extra Condensed SemiBold"/>
                <a:ea typeface="Fira Sans Extra Condensed SemiBold"/>
                <a:cs typeface="Fira Sans Extra Condensed SemiBold"/>
                <a:sym typeface="Wingdings" pitchFamily="2" charset="2"/>
              </a:rPr>
              <a:t> Vector</a:t>
            </a:r>
            <a:endParaRPr sz="2000" dirty="0">
              <a:solidFill>
                <a:schemeClr val="dk1"/>
              </a:solidFill>
              <a:latin typeface="Fira Sans Extra Condensed SemiBold"/>
              <a:ea typeface="Fira Sans Extra Condensed SemiBold"/>
              <a:cs typeface="Fira Sans Extra Condensed SemiBold"/>
              <a:sym typeface="Fira Sans Extra Condensed SemiBold"/>
            </a:endParaRPr>
          </a:p>
        </p:txBody>
      </p:sp>
      <p:cxnSp>
        <p:nvCxnSpPr>
          <p:cNvPr id="1167" name="Google Shape;1167;p34"/>
          <p:cNvCxnSpPr>
            <a:cxnSpLocks/>
          </p:cNvCxnSpPr>
          <p:nvPr/>
        </p:nvCxnSpPr>
        <p:spPr>
          <a:xfrm rot="5400000" flipH="1" flipV="1">
            <a:off x="5081774" y="774550"/>
            <a:ext cx="56402" cy="2743200"/>
          </a:xfrm>
          <a:prstGeom prst="curvedConnector3">
            <a:avLst>
              <a:gd name="adj1" fmla="val 581524"/>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FB7E-C669-B480-06B2-46554673D7BA}"/>
              </a:ext>
            </a:extLst>
          </p:cNvPr>
          <p:cNvSpPr>
            <a:spLocks noGrp="1"/>
          </p:cNvSpPr>
          <p:nvPr>
            <p:ph type="title"/>
          </p:nvPr>
        </p:nvSpPr>
        <p:spPr/>
        <p:txBody>
          <a:bodyPr/>
          <a:lstStyle/>
          <a:p>
            <a:r>
              <a:rPr lang="en-US" dirty="0"/>
              <a:t>Future work</a:t>
            </a:r>
          </a:p>
        </p:txBody>
      </p:sp>
      <p:sp>
        <p:nvSpPr>
          <p:cNvPr id="3" name="Text Placeholder 2">
            <a:extLst>
              <a:ext uri="{FF2B5EF4-FFF2-40B4-BE49-F238E27FC236}">
                <a16:creationId xmlns:a16="http://schemas.microsoft.com/office/drawing/2014/main" id="{FAD995FE-1A33-BC75-5B14-8357EA635A4C}"/>
              </a:ext>
            </a:extLst>
          </p:cNvPr>
          <p:cNvSpPr>
            <a:spLocks noGrp="1"/>
          </p:cNvSpPr>
          <p:nvPr>
            <p:ph type="body" idx="1"/>
          </p:nvPr>
        </p:nvSpPr>
        <p:spPr/>
        <p:txBody>
          <a:bodyPr/>
          <a:lstStyle/>
          <a:p>
            <a:endParaRPr lang="en-US"/>
          </a:p>
        </p:txBody>
      </p:sp>
      <p:sp>
        <p:nvSpPr>
          <p:cNvPr id="4" name="TextBox 3">
            <a:extLst>
              <a:ext uri="{FF2B5EF4-FFF2-40B4-BE49-F238E27FC236}">
                <a16:creationId xmlns:a16="http://schemas.microsoft.com/office/drawing/2014/main" id="{9403D4FB-6D15-CE4D-DBCD-64F02F24436D}"/>
              </a:ext>
            </a:extLst>
          </p:cNvPr>
          <p:cNvSpPr txBox="1"/>
          <p:nvPr/>
        </p:nvSpPr>
        <p:spPr>
          <a:xfrm rot="20959822">
            <a:off x="2606973" y="849542"/>
            <a:ext cx="4148791" cy="1600438"/>
          </a:xfrm>
          <a:custGeom>
            <a:avLst/>
            <a:gdLst>
              <a:gd name="connsiteX0" fmla="*/ 0 w 4148791"/>
              <a:gd name="connsiteY0" fmla="*/ 0 h 1600438"/>
              <a:gd name="connsiteX1" fmla="*/ 551197 w 4148791"/>
              <a:gd name="connsiteY1" fmla="*/ 0 h 1600438"/>
              <a:gd name="connsiteX2" fmla="*/ 1019417 w 4148791"/>
              <a:gd name="connsiteY2" fmla="*/ 0 h 1600438"/>
              <a:gd name="connsiteX3" fmla="*/ 1695077 w 4148791"/>
              <a:gd name="connsiteY3" fmla="*/ 0 h 1600438"/>
              <a:gd name="connsiteX4" fmla="*/ 2246274 w 4148791"/>
              <a:gd name="connsiteY4" fmla="*/ 0 h 1600438"/>
              <a:gd name="connsiteX5" fmla="*/ 2797471 w 4148791"/>
              <a:gd name="connsiteY5" fmla="*/ 0 h 1600438"/>
              <a:gd name="connsiteX6" fmla="*/ 3473131 w 4148791"/>
              <a:gd name="connsiteY6" fmla="*/ 0 h 1600438"/>
              <a:gd name="connsiteX7" fmla="*/ 4148791 w 4148791"/>
              <a:gd name="connsiteY7" fmla="*/ 0 h 1600438"/>
              <a:gd name="connsiteX8" fmla="*/ 4148791 w 4148791"/>
              <a:gd name="connsiteY8" fmla="*/ 565488 h 1600438"/>
              <a:gd name="connsiteX9" fmla="*/ 4148791 w 4148791"/>
              <a:gd name="connsiteY9" fmla="*/ 1066959 h 1600438"/>
              <a:gd name="connsiteX10" fmla="*/ 4148791 w 4148791"/>
              <a:gd name="connsiteY10" fmla="*/ 1600438 h 1600438"/>
              <a:gd name="connsiteX11" fmla="*/ 3556107 w 4148791"/>
              <a:gd name="connsiteY11" fmla="*/ 1600438 h 1600438"/>
              <a:gd name="connsiteX12" fmla="*/ 3004910 w 4148791"/>
              <a:gd name="connsiteY12" fmla="*/ 1600438 h 1600438"/>
              <a:gd name="connsiteX13" fmla="*/ 2329250 w 4148791"/>
              <a:gd name="connsiteY13" fmla="*/ 1600438 h 1600438"/>
              <a:gd name="connsiteX14" fmla="*/ 1653590 w 4148791"/>
              <a:gd name="connsiteY14" fmla="*/ 1600438 h 1600438"/>
              <a:gd name="connsiteX15" fmla="*/ 1143881 w 4148791"/>
              <a:gd name="connsiteY15" fmla="*/ 1600438 h 1600438"/>
              <a:gd name="connsiteX16" fmla="*/ 551197 w 4148791"/>
              <a:gd name="connsiteY16" fmla="*/ 1600438 h 1600438"/>
              <a:gd name="connsiteX17" fmla="*/ 0 w 4148791"/>
              <a:gd name="connsiteY17" fmla="*/ 1600438 h 1600438"/>
              <a:gd name="connsiteX18" fmla="*/ 0 w 4148791"/>
              <a:gd name="connsiteY18" fmla="*/ 1066959 h 1600438"/>
              <a:gd name="connsiteX19" fmla="*/ 0 w 4148791"/>
              <a:gd name="connsiteY19" fmla="*/ 565488 h 1600438"/>
              <a:gd name="connsiteX20" fmla="*/ 0 w 4148791"/>
              <a:gd name="connsiteY20" fmla="*/ 0 h 160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48791" h="1600438" extrusionOk="0">
                <a:moveTo>
                  <a:pt x="0" y="0"/>
                </a:moveTo>
                <a:cubicBezTo>
                  <a:pt x="216930" y="-36460"/>
                  <a:pt x="407672" y="28086"/>
                  <a:pt x="551197" y="0"/>
                </a:cubicBezTo>
                <a:cubicBezTo>
                  <a:pt x="694722" y="-28086"/>
                  <a:pt x="827321" y="48255"/>
                  <a:pt x="1019417" y="0"/>
                </a:cubicBezTo>
                <a:cubicBezTo>
                  <a:pt x="1211513" y="-48255"/>
                  <a:pt x="1492498" y="12159"/>
                  <a:pt x="1695077" y="0"/>
                </a:cubicBezTo>
                <a:cubicBezTo>
                  <a:pt x="1897656" y="-12159"/>
                  <a:pt x="1997288" y="40687"/>
                  <a:pt x="2246274" y="0"/>
                </a:cubicBezTo>
                <a:cubicBezTo>
                  <a:pt x="2495260" y="-40687"/>
                  <a:pt x="2635415" y="39769"/>
                  <a:pt x="2797471" y="0"/>
                </a:cubicBezTo>
                <a:cubicBezTo>
                  <a:pt x="2959527" y="-39769"/>
                  <a:pt x="3292622" y="28517"/>
                  <a:pt x="3473131" y="0"/>
                </a:cubicBezTo>
                <a:cubicBezTo>
                  <a:pt x="3653640" y="-28517"/>
                  <a:pt x="3893162" y="9884"/>
                  <a:pt x="4148791" y="0"/>
                </a:cubicBezTo>
                <a:cubicBezTo>
                  <a:pt x="4192768" y="189555"/>
                  <a:pt x="4109290" y="446088"/>
                  <a:pt x="4148791" y="565488"/>
                </a:cubicBezTo>
                <a:cubicBezTo>
                  <a:pt x="4188292" y="684888"/>
                  <a:pt x="4133432" y="864739"/>
                  <a:pt x="4148791" y="1066959"/>
                </a:cubicBezTo>
                <a:cubicBezTo>
                  <a:pt x="4164150" y="1269179"/>
                  <a:pt x="4098268" y="1385216"/>
                  <a:pt x="4148791" y="1600438"/>
                </a:cubicBezTo>
                <a:cubicBezTo>
                  <a:pt x="3963197" y="1622093"/>
                  <a:pt x="3817149" y="1559147"/>
                  <a:pt x="3556107" y="1600438"/>
                </a:cubicBezTo>
                <a:cubicBezTo>
                  <a:pt x="3295065" y="1641729"/>
                  <a:pt x="3180341" y="1539841"/>
                  <a:pt x="3004910" y="1600438"/>
                </a:cubicBezTo>
                <a:cubicBezTo>
                  <a:pt x="2829479" y="1661035"/>
                  <a:pt x="2510254" y="1529812"/>
                  <a:pt x="2329250" y="1600438"/>
                </a:cubicBezTo>
                <a:cubicBezTo>
                  <a:pt x="2148246" y="1671064"/>
                  <a:pt x="1895817" y="1532597"/>
                  <a:pt x="1653590" y="1600438"/>
                </a:cubicBezTo>
                <a:cubicBezTo>
                  <a:pt x="1411363" y="1668279"/>
                  <a:pt x="1278397" y="1551830"/>
                  <a:pt x="1143881" y="1600438"/>
                </a:cubicBezTo>
                <a:cubicBezTo>
                  <a:pt x="1009365" y="1649046"/>
                  <a:pt x="795168" y="1546346"/>
                  <a:pt x="551197" y="1600438"/>
                </a:cubicBezTo>
                <a:cubicBezTo>
                  <a:pt x="307226" y="1654530"/>
                  <a:pt x="203251" y="1594375"/>
                  <a:pt x="0" y="1600438"/>
                </a:cubicBezTo>
                <a:cubicBezTo>
                  <a:pt x="-38534" y="1490781"/>
                  <a:pt x="6568" y="1320085"/>
                  <a:pt x="0" y="1066959"/>
                </a:cubicBezTo>
                <a:cubicBezTo>
                  <a:pt x="-6568" y="813833"/>
                  <a:pt x="33048" y="811172"/>
                  <a:pt x="0" y="565488"/>
                </a:cubicBezTo>
                <a:cubicBezTo>
                  <a:pt x="-33048" y="319804"/>
                  <a:pt x="28051" y="282547"/>
                  <a:pt x="0" y="0"/>
                </a:cubicBezTo>
                <a:close/>
              </a:path>
            </a:pathLst>
          </a:custGeom>
          <a:noFill/>
          <a:ln w="57150">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b="0" i="0" dirty="0">
                <a:solidFill>
                  <a:srgbClr val="282828"/>
                </a:solidFill>
                <a:effectLst/>
                <a:latin typeface="Tiempos Text"/>
              </a:rPr>
              <a:t>Phrases like “</a:t>
            </a:r>
            <a:r>
              <a:rPr lang="en-US" dirty="0"/>
              <a:t>required,” “must have,” and “highly desired” </a:t>
            </a:r>
            <a:r>
              <a:rPr lang="en-US" b="0" i="0" dirty="0">
                <a:solidFill>
                  <a:srgbClr val="282828"/>
                </a:solidFill>
                <a:effectLst/>
                <a:latin typeface="Tiempos Text"/>
              </a:rPr>
              <a:t>mean what they say, so highlight those in your planning. Items further down the list or labeled “preferred” may be less important, even if you meet those standards. Pay particular attention to items under headers like</a:t>
            </a:r>
            <a:r>
              <a:rPr lang="en-US" dirty="0"/>
              <a:t> “What We Are Looking For” and “What We Need.”</a:t>
            </a:r>
            <a:r>
              <a:rPr lang="en-US" b="0" i="0" dirty="0">
                <a:solidFill>
                  <a:srgbClr val="282828"/>
                </a:solidFill>
                <a:effectLst/>
                <a:latin typeface="Tiempos Text"/>
              </a:rPr>
              <a:t> Those are obviously direct hits.</a:t>
            </a:r>
            <a:endParaRPr lang="en-US" dirty="0"/>
          </a:p>
        </p:txBody>
      </p:sp>
      <p:sp>
        <p:nvSpPr>
          <p:cNvPr id="5" name="TextBox 4">
            <a:extLst>
              <a:ext uri="{FF2B5EF4-FFF2-40B4-BE49-F238E27FC236}">
                <a16:creationId xmlns:a16="http://schemas.microsoft.com/office/drawing/2014/main" id="{03BDC50E-57C8-333C-17DB-0C94B688AD3B}"/>
              </a:ext>
            </a:extLst>
          </p:cNvPr>
          <p:cNvSpPr txBox="1"/>
          <p:nvPr/>
        </p:nvSpPr>
        <p:spPr>
          <a:xfrm rot="665626">
            <a:off x="3503239" y="4300338"/>
            <a:ext cx="2899702" cy="307777"/>
          </a:xfrm>
          <a:custGeom>
            <a:avLst/>
            <a:gdLst>
              <a:gd name="connsiteX0" fmla="*/ 0 w 2899702"/>
              <a:gd name="connsiteY0" fmla="*/ 0 h 307777"/>
              <a:gd name="connsiteX1" fmla="*/ 550943 w 2899702"/>
              <a:gd name="connsiteY1" fmla="*/ 0 h 307777"/>
              <a:gd name="connsiteX2" fmla="*/ 1043893 w 2899702"/>
              <a:gd name="connsiteY2" fmla="*/ 0 h 307777"/>
              <a:gd name="connsiteX3" fmla="*/ 1681827 w 2899702"/>
              <a:gd name="connsiteY3" fmla="*/ 0 h 307777"/>
              <a:gd name="connsiteX4" fmla="*/ 2232771 w 2899702"/>
              <a:gd name="connsiteY4" fmla="*/ 0 h 307777"/>
              <a:gd name="connsiteX5" fmla="*/ 2899702 w 2899702"/>
              <a:gd name="connsiteY5" fmla="*/ 0 h 307777"/>
              <a:gd name="connsiteX6" fmla="*/ 2899702 w 2899702"/>
              <a:gd name="connsiteY6" fmla="*/ 307777 h 307777"/>
              <a:gd name="connsiteX7" fmla="*/ 2319762 w 2899702"/>
              <a:gd name="connsiteY7" fmla="*/ 307777 h 307777"/>
              <a:gd name="connsiteX8" fmla="*/ 1681827 w 2899702"/>
              <a:gd name="connsiteY8" fmla="*/ 307777 h 307777"/>
              <a:gd name="connsiteX9" fmla="*/ 1188878 w 2899702"/>
              <a:gd name="connsiteY9" fmla="*/ 307777 h 307777"/>
              <a:gd name="connsiteX10" fmla="*/ 608937 w 2899702"/>
              <a:gd name="connsiteY10" fmla="*/ 307777 h 307777"/>
              <a:gd name="connsiteX11" fmla="*/ 0 w 2899702"/>
              <a:gd name="connsiteY11" fmla="*/ 307777 h 307777"/>
              <a:gd name="connsiteX12" fmla="*/ 0 w 2899702"/>
              <a:gd name="connsiteY12" fmla="*/ 0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9702" h="307777" extrusionOk="0">
                <a:moveTo>
                  <a:pt x="0" y="0"/>
                </a:moveTo>
                <a:cubicBezTo>
                  <a:pt x="130673" y="-16089"/>
                  <a:pt x="326819" y="859"/>
                  <a:pt x="550943" y="0"/>
                </a:cubicBezTo>
                <a:cubicBezTo>
                  <a:pt x="775067" y="-859"/>
                  <a:pt x="816377" y="6491"/>
                  <a:pt x="1043893" y="0"/>
                </a:cubicBezTo>
                <a:cubicBezTo>
                  <a:pt x="1271409" y="-6491"/>
                  <a:pt x="1411422" y="28777"/>
                  <a:pt x="1681827" y="0"/>
                </a:cubicBezTo>
                <a:cubicBezTo>
                  <a:pt x="1952232" y="-28777"/>
                  <a:pt x="1981739" y="45575"/>
                  <a:pt x="2232771" y="0"/>
                </a:cubicBezTo>
                <a:cubicBezTo>
                  <a:pt x="2483803" y="-45575"/>
                  <a:pt x="2733905" y="46617"/>
                  <a:pt x="2899702" y="0"/>
                </a:cubicBezTo>
                <a:cubicBezTo>
                  <a:pt x="2931646" y="77820"/>
                  <a:pt x="2894658" y="185052"/>
                  <a:pt x="2899702" y="307777"/>
                </a:cubicBezTo>
                <a:cubicBezTo>
                  <a:pt x="2670426" y="377359"/>
                  <a:pt x="2563863" y="268444"/>
                  <a:pt x="2319762" y="307777"/>
                </a:cubicBezTo>
                <a:cubicBezTo>
                  <a:pt x="2075661" y="347110"/>
                  <a:pt x="1814413" y="246185"/>
                  <a:pt x="1681827" y="307777"/>
                </a:cubicBezTo>
                <a:cubicBezTo>
                  <a:pt x="1549241" y="369369"/>
                  <a:pt x="1373455" y="259862"/>
                  <a:pt x="1188878" y="307777"/>
                </a:cubicBezTo>
                <a:cubicBezTo>
                  <a:pt x="1004301" y="355692"/>
                  <a:pt x="834590" y="280897"/>
                  <a:pt x="608937" y="307777"/>
                </a:cubicBezTo>
                <a:cubicBezTo>
                  <a:pt x="383284" y="334657"/>
                  <a:pt x="197793" y="266602"/>
                  <a:pt x="0" y="307777"/>
                </a:cubicBezTo>
                <a:cubicBezTo>
                  <a:pt x="-32223" y="167553"/>
                  <a:pt x="12931" y="112615"/>
                  <a:pt x="0" y="0"/>
                </a:cubicBezTo>
                <a:close/>
              </a:path>
            </a:pathLst>
          </a:custGeom>
          <a:noFill/>
          <a:ln w="57150">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dirty="0">
                <a:solidFill>
                  <a:srgbClr val="282828"/>
                </a:solidFill>
                <a:latin typeface="Tiempos Text"/>
              </a:rPr>
              <a:t>Contextual search (ref. podcast)</a:t>
            </a:r>
            <a:endParaRPr lang="en-US" dirty="0"/>
          </a:p>
        </p:txBody>
      </p:sp>
    </p:spTree>
    <p:extLst>
      <p:ext uri="{BB962C8B-B14F-4D97-AF65-F5344CB8AC3E}">
        <p14:creationId xmlns:p14="http://schemas.microsoft.com/office/powerpoint/2010/main" val="795903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9228E-176D-01D6-BC3C-4A1230EF89E5}"/>
              </a:ext>
            </a:extLst>
          </p:cNvPr>
          <p:cNvSpPr>
            <a:spLocks noGrp="1"/>
          </p:cNvSpPr>
          <p:nvPr>
            <p:ph type="title"/>
          </p:nvPr>
        </p:nvSpPr>
        <p:spPr/>
        <p:txBody>
          <a:bodyPr/>
          <a:lstStyle/>
          <a:p>
            <a:pPr algn="ctr"/>
            <a:r>
              <a:rPr lang="en-US" dirty="0"/>
              <a:t>Resume-Based Career Explorer</a:t>
            </a:r>
          </a:p>
        </p:txBody>
      </p:sp>
      <p:pic>
        <p:nvPicPr>
          <p:cNvPr id="13" name="Picture 12">
            <a:extLst>
              <a:ext uri="{FF2B5EF4-FFF2-40B4-BE49-F238E27FC236}">
                <a16:creationId xmlns:a16="http://schemas.microsoft.com/office/drawing/2014/main" id="{7D2267CD-7FE6-73A4-9B94-493CA52EAEB3}"/>
              </a:ext>
            </a:extLst>
          </p:cNvPr>
          <p:cNvPicPr>
            <a:picLocks noChangeAspect="1"/>
          </p:cNvPicPr>
          <p:nvPr/>
        </p:nvPicPr>
        <p:blipFill>
          <a:blip r:embed="rId3"/>
          <a:stretch>
            <a:fillRect/>
          </a:stretch>
        </p:blipFill>
        <p:spPr>
          <a:xfrm>
            <a:off x="350140" y="1399836"/>
            <a:ext cx="2234966" cy="3009027"/>
          </a:xfrm>
          <a:prstGeom prst="rect">
            <a:avLst/>
          </a:prstGeom>
        </p:spPr>
      </p:pic>
      <p:grpSp>
        <p:nvGrpSpPr>
          <p:cNvPr id="19" name="Group 18">
            <a:extLst>
              <a:ext uri="{FF2B5EF4-FFF2-40B4-BE49-F238E27FC236}">
                <a16:creationId xmlns:a16="http://schemas.microsoft.com/office/drawing/2014/main" id="{2C7D2740-BCCF-2D59-2B1E-05B1205889C1}"/>
              </a:ext>
            </a:extLst>
          </p:cNvPr>
          <p:cNvGrpSpPr/>
          <p:nvPr/>
        </p:nvGrpSpPr>
        <p:grpSpPr>
          <a:xfrm>
            <a:off x="5400170" y="1399836"/>
            <a:ext cx="3625677" cy="3491022"/>
            <a:chOff x="5061123" y="1399836"/>
            <a:chExt cx="3625677" cy="3491022"/>
          </a:xfrm>
        </p:grpSpPr>
        <p:pic>
          <p:nvPicPr>
            <p:cNvPr id="15" name="Picture 14">
              <a:extLst>
                <a:ext uri="{FF2B5EF4-FFF2-40B4-BE49-F238E27FC236}">
                  <a16:creationId xmlns:a16="http://schemas.microsoft.com/office/drawing/2014/main" id="{9DC9AE35-5CC0-EC8C-D882-1801B936E690}"/>
                </a:ext>
              </a:extLst>
            </p:cNvPr>
            <p:cNvPicPr>
              <a:picLocks noChangeAspect="1"/>
            </p:cNvPicPr>
            <p:nvPr/>
          </p:nvPicPr>
          <p:blipFill>
            <a:blip r:embed="rId4"/>
            <a:stretch>
              <a:fillRect/>
            </a:stretch>
          </p:blipFill>
          <p:spPr>
            <a:xfrm>
              <a:off x="5147353" y="1399836"/>
              <a:ext cx="3104528" cy="3104528"/>
            </a:xfrm>
            <a:prstGeom prst="rect">
              <a:avLst/>
            </a:prstGeom>
          </p:spPr>
        </p:pic>
        <p:sp>
          <p:nvSpPr>
            <p:cNvPr id="16" name="Text Placeholder 1">
              <a:extLst>
                <a:ext uri="{FF2B5EF4-FFF2-40B4-BE49-F238E27FC236}">
                  <a16:creationId xmlns:a16="http://schemas.microsoft.com/office/drawing/2014/main" id="{B86C1D33-A2C1-D033-835F-9DC73567E3D3}"/>
                </a:ext>
              </a:extLst>
            </p:cNvPr>
            <p:cNvSpPr txBox="1">
              <a:spLocks/>
            </p:cNvSpPr>
            <p:nvPr/>
          </p:nvSpPr>
          <p:spPr>
            <a:xfrm>
              <a:off x="5061123" y="4401081"/>
              <a:ext cx="3625677" cy="489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152400" indent="0">
                <a:buNone/>
              </a:pPr>
              <a:r>
                <a:rPr lang="en-US" sz="2200" dirty="0"/>
                <a:t>Matched job categories</a:t>
              </a:r>
            </a:p>
          </p:txBody>
        </p:sp>
      </p:grpSp>
      <p:pic>
        <p:nvPicPr>
          <p:cNvPr id="18" name="Picture 17">
            <a:extLst>
              <a:ext uri="{FF2B5EF4-FFF2-40B4-BE49-F238E27FC236}">
                <a16:creationId xmlns:a16="http://schemas.microsoft.com/office/drawing/2014/main" id="{156CDE94-075F-EC38-CDBA-B84144142800}"/>
              </a:ext>
            </a:extLst>
          </p:cNvPr>
          <p:cNvPicPr>
            <a:picLocks noChangeAspect="1"/>
          </p:cNvPicPr>
          <p:nvPr/>
        </p:nvPicPr>
        <p:blipFill>
          <a:blip r:embed="rId5"/>
          <a:stretch>
            <a:fillRect/>
          </a:stretch>
        </p:blipFill>
        <p:spPr>
          <a:xfrm>
            <a:off x="2738327" y="2571750"/>
            <a:ext cx="2661843" cy="964918"/>
          </a:xfrm>
          <a:prstGeom prst="rect">
            <a:avLst/>
          </a:prstGeom>
        </p:spPr>
      </p:pic>
    </p:spTree>
    <p:extLst>
      <p:ext uri="{BB962C8B-B14F-4D97-AF65-F5344CB8AC3E}">
        <p14:creationId xmlns:p14="http://schemas.microsoft.com/office/powerpoint/2010/main" val="4175315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C09A94-062F-ED01-6CBB-AA949040F0FC}"/>
              </a:ext>
            </a:extLst>
          </p:cNvPr>
          <p:cNvPicPr>
            <a:picLocks noChangeAspect="1"/>
          </p:cNvPicPr>
          <p:nvPr/>
        </p:nvPicPr>
        <p:blipFill rotWithShape="1">
          <a:blip r:embed="rId3"/>
          <a:srcRect l="8744" t="10473"/>
          <a:stretch/>
        </p:blipFill>
        <p:spPr>
          <a:xfrm>
            <a:off x="2236170" y="889713"/>
            <a:ext cx="1908533" cy="1291945"/>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0A6A6EA-B566-2CBD-EE6F-6F92235BF1FF}"/>
                  </a:ext>
                </a:extLst>
              </p:cNvPr>
              <p:cNvSpPr txBox="1"/>
              <p:nvPr/>
            </p:nvSpPr>
            <p:spPr>
              <a:xfrm>
                <a:off x="6459366" y="1071201"/>
                <a:ext cx="1408912" cy="65184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rPr>
                          </m:ctrlPr>
                        </m:dPr>
                        <m:e>
                          <m:m>
                            <m:mPr>
                              <m:mcs>
                                <m:mc>
                                  <m:mcPr>
                                    <m:count m:val="3"/>
                                    <m:mcJc m:val="center"/>
                                  </m:mcPr>
                                </m:mc>
                              </m:mcs>
                              <m:ctrlPr>
                                <a:rPr lang="en-US" sz="1600" i="1" smtClean="0">
                                  <a:latin typeface="Cambria Math" panose="02040503050406030204" pitchFamily="18" charset="0"/>
                                </a:rPr>
                              </m:ctrlPr>
                            </m:mP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r>
                                      <a:rPr lang="en-US" sz="1600" i="1">
                                        <a:latin typeface="Cambria Math" panose="02040503050406030204" pitchFamily="18" charset="0"/>
                                      </a:rPr>
                                      <m:t>1</m:t>
                                    </m:r>
                                  </m:sub>
                                </m:sSub>
                              </m:e>
                              <m:e>
                                <m:r>
                                  <a:rPr lang="en-US" sz="1600" i="1" smtClean="0">
                                    <a:latin typeface="Cambria Math" panose="02040503050406030204" pitchFamily="18" charset="0"/>
                                  </a:rPr>
                                  <m:t>⋯</m:t>
                                </m:r>
                              </m:e>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r>
                                      <a:rPr lang="en-US" sz="1600" b="0" i="1" smtClean="0">
                                        <a:latin typeface="Cambria Math" panose="02040503050406030204" pitchFamily="18" charset="0"/>
                                      </a:rPr>
                                      <m:t>𝑛</m:t>
                                    </m:r>
                                  </m:sub>
                                </m:sSub>
                              </m:e>
                            </m:mr>
                            <m:mr>
                              <m:e>
                                <m:r>
                                  <a:rPr lang="en-US" sz="1600" i="1" smtClean="0">
                                    <a:latin typeface="Cambria Math" panose="02040503050406030204" pitchFamily="18" charset="0"/>
                                  </a:rPr>
                                  <m:t>⋮</m:t>
                                </m:r>
                              </m:e>
                              <m:e>
                                <m:r>
                                  <a:rPr lang="en-US" sz="1600" i="1" smtClean="0">
                                    <a:latin typeface="Cambria Math" panose="02040503050406030204" pitchFamily="18" charset="0"/>
                                  </a:rPr>
                                  <m:t>⋱</m:t>
                                </m:r>
                              </m:e>
                              <m:e>
                                <m:r>
                                  <a:rPr lang="en-US" sz="1600" i="1" smtClean="0">
                                    <a:latin typeface="Cambria Math" panose="02040503050406030204" pitchFamily="18" charset="0"/>
                                  </a:rPr>
                                  <m:t>⋮</m:t>
                                </m:r>
                              </m:e>
                            </m:m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𝑘</m:t>
                                    </m:r>
                                    <m:r>
                                      <a:rPr lang="en-US" sz="1600" i="1">
                                        <a:latin typeface="Cambria Math" panose="02040503050406030204" pitchFamily="18" charset="0"/>
                                      </a:rPr>
                                      <m:t>1</m:t>
                                    </m:r>
                                  </m:sub>
                                </m:sSub>
                              </m:e>
                              <m:e>
                                <m:r>
                                  <a:rPr lang="en-US" sz="1600" i="1" smtClean="0">
                                    <a:latin typeface="Cambria Math" panose="02040503050406030204" pitchFamily="18" charset="0"/>
                                  </a:rPr>
                                  <m:t>⋯</m:t>
                                </m:r>
                              </m:e>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𝑘𝑛</m:t>
                                    </m:r>
                                  </m:sub>
                                </m:sSub>
                              </m:e>
                            </m:mr>
                          </m:m>
                        </m:e>
                      </m:d>
                    </m:oMath>
                  </m:oMathPara>
                </a14:m>
                <a:endParaRPr lang="en-US" sz="1600" dirty="0"/>
              </a:p>
            </p:txBody>
          </p:sp>
        </mc:Choice>
        <mc:Fallback>
          <p:sp>
            <p:nvSpPr>
              <p:cNvPr id="6" name="TextBox 5">
                <a:extLst>
                  <a:ext uri="{FF2B5EF4-FFF2-40B4-BE49-F238E27FC236}">
                    <a16:creationId xmlns:a16="http://schemas.microsoft.com/office/drawing/2014/main" id="{60A6A6EA-B566-2CBD-EE6F-6F92235BF1FF}"/>
                  </a:ext>
                </a:extLst>
              </p:cNvPr>
              <p:cNvSpPr txBox="1">
                <a:spLocks noRot="1" noChangeAspect="1" noMove="1" noResize="1" noEditPoints="1" noAdjustHandles="1" noChangeArrowheads="1" noChangeShapeType="1" noTextEdit="1"/>
              </p:cNvSpPr>
              <p:nvPr/>
            </p:nvSpPr>
            <p:spPr>
              <a:xfrm>
                <a:off x="6459366" y="1071201"/>
                <a:ext cx="1408912" cy="651845"/>
              </a:xfrm>
              <a:prstGeom prst="rect">
                <a:avLst/>
              </a:prstGeom>
              <a:blipFill>
                <a:blip r:embed="rId4"/>
                <a:stretch>
                  <a:fillRect b="-961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E61EE65-4961-DB58-5DFA-7885DFE5FFAB}"/>
              </a:ext>
            </a:extLst>
          </p:cNvPr>
          <p:cNvPicPr>
            <a:picLocks noChangeAspect="1"/>
          </p:cNvPicPr>
          <p:nvPr/>
        </p:nvPicPr>
        <p:blipFill>
          <a:blip r:embed="rId5"/>
          <a:stretch>
            <a:fillRect/>
          </a:stretch>
        </p:blipFill>
        <p:spPr>
          <a:xfrm>
            <a:off x="4237044" y="540616"/>
            <a:ext cx="1990135" cy="1990135"/>
          </a:xfrm>
          <a:prstGeom prst="rect">
            <a:avLst/>
          </a:prstGeom>
        </p:spPr>
      </p:pic>
      <p:pic>
        <p:nvPicPr>
          <p:cNvPr id="1026" name="Picture 2" descr="stack of papers / cartoon vector and illustration, hand drawn style,  isolated on white background. Stock Vector | Adobe Stock">
            <a:extLst>
              <a:ext uri="{FF2B5EF4-FFF2-40B4-BE49-F238E27FC236}">
                <a16:creationId xmlns:a16="http://schemas.microsoft.com/office/drawing/2014/main" id="{535821BE-34B4-A481-31D3-B496E0DB43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950"/>
          <a:stretch/>
        </p:blipFill>
        <p:spPr bwMode="auto">
          <a:xfrm>
            <a:off x="113656" y="799176"/>
            <a:ext cx="1759923" cy="1542181"/>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0F26DC0C-36EA-34CB-4092-2E48E67B24F4}"/>
              </a:ext>
            </a:extLst>
          </p:cNvPr>
          <p:cNvSpPr/>
          <p:nvPr/>
        </p:nvSpPr>
        <p:spPr>
          <a:xfrm>
            <a:off x="127701" y="2700535"/>
            <a:ext cx="3491756" cy="1111399"/>
          </a:xfrm>
          <a:prstGeom prst="roundRect">
            <a:avLst/>
          </a:prstGeom>
          <a:ln w="38100">
            <a:solidFill>
              <a:srgbClr val="8EDFA3"/>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buClrTx/>
            </a:pPr>
            <a:r>
              <a:rPr lang="en-US" sz="1800" b="1" kern="1200" dirty="0">
                <a:solidFill>
                  <a:prstClr val="black"/>
                </a:solidFill>
                <a:latin typeface="Calibri" panose="020F0502020204030204"/>
              </a:rPr>
              <a:t>NLP pre-processing</a:t>
            </a:r>
          </a:p>
          <a:p>
            <a:pPr algn="ctr" defTabSz="685800">
              <a:buClrTx/>
            </a:pPr>
            <a:r>
              <a:rPr lang="en-US" sz="1800" kern="1200" dirty="0">
                <a:solidFill>
                  <a:prstClr val="black"/>
                </a:solidFill>
                <a:latin typeface="Calibri" panose="020F0502020204030204"/>
              </a:rPr>
              <a:t>Bag of words, tokenization, lemmatization, stop words removal, </a:t>
            </a:r>
            <a:r>
              <a:rPr lang="en-US" sz="1800" kern="1200" dirty="0" err="1">
                <a:solidFill>
                  <a:prstClr val="black"/>
                </a:solidFill>
                <a:latin typeface="Calibri" panose="020F0502020204030204"/>
              </a:rPr>
              <a:t>tf-idf</a:t>
            </a:r>
            <a:r>
              <a:rPr lang="en-US" sz="1800" kern="1200" dirty="0">
                <a:solidFill>
                  <a:prstClr val="black"/>
                </a:solidFill>
                <a:latin typeface="Calibri" panose="020F0502020204030204"/>
              </a:rPr>
              <a:t> weighting</a:t>
            </a:r>
          </a:p>
        </p:txBody>
      </p:sp>
      <p:sp>
        <p:nvSpPr>
          <p:cNvPr id="10" name="Rounded Rectangle 9">
            <a:extLst>
              <a:ext uri="{FF2B5EF4-FFF2-40B4-BE49-F238E27FC236}">
                <a16:creationId xmlns:a16="http://schemas.microsoft.com/office/drawing/2014/main" id="{9E833359-8D19-9B93-E494-A08BBEB750CE}"/>
              </a:ext>
            </a:extLst>
          </p:cNvPr>
          <p:cNvSpPr/>
          <p:nvPr/>
        </p:nvSpPr>
        <p:spPr>
          <a:xfrm>
            <a:off x="3951951" y="2708671"/>
            <a:ext cx="1280160" cy="1111399"/>
          </a:xfrm>
          <a:prstGeom prst="roundRect">
            <a:avLst/>
          </a:prstGeom>
          <a:ln w="38100">
            <a:solidFill>
              <a:srgbClr val="8EDFA3"/>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buClrTx/>
            </a:pPr>
            <a:r>
              <a:rPr lang="en-US" sz="1800" b="1" i="1" kern="1200" dirty="0">
                <a:solidFill>
                  <a:prstClr val="black"/>
                </a:solidFill>
                <a:latin typeface="Calibri" panose="020F0502020204030204"/>
              </a:rPr>
              <a:t>K</a:t>
            </a:r>
            <a:r>
              <a:rPr lang="en-US" sz="1800" b="1" kern="1200" dirty="0">
                <a:solidFill>
                  <a:prstClr val="black"/>
                </a:solidFill>
                <a:latin typeface="Calibri" panose="020F0502020204030204"/>
              </a:rPr>
              <a:t>-means clustering</a:t>
            </a:r>
            <a:endParaRPr lang="en-US" sz="1800" kern="1200" dirty="0">
              <a:solidFill>
                <a:prstClr val="black"/>
              </a:solidFill>
              <a:latin typeface="Calibri" panose="020F0502020204030204"/>
            </a:endParaRPr>
          </a:p>
        </p:txBody>
      </p:sp>
      <p:sp>
        <p:nvSpPr>
          <p:cNvPr id="11" name="Rounded Rectangle 10">
            <a:extLst>
              <a:ext uri="{FF2B5EF4-FFF2-40B4-BE49-F238E27FC236}">
                <a16:creationId xmlns:a16="http://schemas.microsoft.com/office/drawing/2014/main" id="{DAF3AA90-1FEB-3346-CFD9-4DE9119A09F7}"/>
              </a:ext>
            </a:extLst>
          </p:cNvPr>
          <p:cNvSpPr/>
          <p:nvPr/>
        </p:nvSpPr>
        <p:spPr>
          <a:xfrm>
            <a:off x="5468721" y="2714782"/>
            <a:ext cx="1516916" cy="1111399"/>
          </a:xfrm>
          <a:prstGeom prst="roundRect">
            <a:avLst/>
          </a:prstGeom>
          <a:ln w="38100">
            <a:solidFill>
              <a:srgbClr val="8EDFA3"/>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buClrTx/>
            </a:pPr>
            <a:r>
              <a:rPr lang="en-US" sz="1800" i="1" kern="1200" dirty="0">
                <a:solidFill>
                  <a:prstClr val="black"/>
                </a:solidFill>
                <a:latin typeface="Calibri" panose="020F0502020204030204"/>
              </a:rPr>
              <a:t>Extract topic (center) of each cluster</a:t>
            </a:r>
            <a:endParaRPr lang="en-US" sz="1800" kern="1200" dirty="0">
              <a:solidFill>
                <a:prstClr val="black"/>
              </a:solidFill>
              <a:latin typeface="Calibri" panose="020F0502020204030204"/>
            </a:endParaRPr>
          </a:p>
        </p:txBody>
      </p:sp>
      <p:pic>
        <p:nvPicPr>
          <p:cNvPr id="12" name="Picture 11">
            <a:extLst>
              <a:ext uri="{FF2B5EF4-FFF2-40B4-BE49-F238E27FC236}">
                <a16:creationId xmlns:a16="http://schemas.microsoft.com/office/drawing/2014/main" id="{1F3675F5-D18F-BB42-13B8-C4D9F5E6FA54}"/>
              </a:ext>
            </a:extLst>
          </p:cNvPr>
          <p:cNvPicPr>
            <a:picLocks noChangeAspect="1"/>
          </p:cNvPicPr>
          <p:nvPr/>
        </p:nvPicPr>
        <p:blipFill>
          <a:blip r:embed="rId7"/>
          <a:stretch>
            <a:fillRect/>
          </a:stretch>
        </p:blipFill>
        <p:spPr>
          <a:xfrm>
            <a:off x="127701" y="3935037"/>
            <a:ext cx="897590" cy="1208463"/>
          </a:xfrm>
          <a:prstGeom prst="rect">
            <a:avLst/>
          </a:prstGeom>
        </p:spPr>
      </p:pic>
      <p:sp>
        <p:nvSpPr>
          <p:cNvPr id="13" name="Curved Up Arrow 12">
            <a:extLst>
              <a:ext uri="{FF2B5EF4-FFF2-40B4-BE49-F238E27FC236}">
                <a16:creationId xmlns:a16="http://schemas.microsoft.com/office/drawing/2014/main" id="{37C0B1FB-3B34-1C0A-424F-BF61F6FF9D59}"/>
              </a:ext>
            </a:extLst>
          </p:cNvPr>
          <p:cNvSpPr/>
          <p:nvPr/>
        </p:nvSpPr>
        <p:spPr>
          <a:xfrm>
            <a:off x="969817" y="2284562"/>
            <a:ext cx="1990136" cy="415973"/>
          </a:xfrm>
          <a:prstGeom prst="curvedUp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4" name="Curved Up Arrow 13">
            <a:extLst>
              <a:ext uri="{FF2B5EF4-FFF2-40B4-BE49-F238E27FC236}">
                <a16:creationId xmlns:a16="http://schemas.microsoft.com/office/drawing/2014/main" id="{6708C377-9CED-E4DD-2649-67347CC60A50}"/>
              </a:ext>
            </a:extLst>
          </p:cNvPr>
          <p:cNvSpPr/>
          <p:nvPr/>
        </p:nvSpPr>
        <p:spPr>
          <a:xfrm>
            <a:off x="3477022" y="2292698"/>
            <a:ext cx="1755090" cy="415973"/>
          </a:xfrm>
          <a:prstGeom prst="curvedUp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5" name="Curved Up Arrow 14">
            <a:extLst>
              <a:ext uri="{FF2B5EF4-FFF2-40B4-BE49-F238E27FC236}">
                <a16:creationId xmlns:a16="http://schemas.microsoft.com/office/drawing/2014/main" id="{10903BEF-9E65-991F-42CF-5FFF7024AF9F}"/>
              </a:ext>
            </a:extLst>
          </p:cNvPr>
          <p:cNvSpPr/>
          <p:nvPr/>
        </p:nvSpPr>
        <p:spPr>
          <a:xfrm>
            <a:off x="5749180" y="2220731"/>
            <a:ext cx="1236457" cy="415973"/>
          </a:xfrm>
          <a:prstGeom prst="curvedUp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6" name="Curved Down Arrow 15">
            <a:extLst>
              <a:ext uri="{FF2B5EF4-FFF2-40B4-BE49-F238E27FC236}">
                <a16:creationId xmlns:a16="http://schemas.microsoft.com/office/drawing/2014/main" id="{68F67AD0-3B3F-DC8C-BC0B-62A250015951}"/>
              </a:ext>
            </a:extLst>
          </p:cNvPr>
          <p:cNvSpPr/>
          <p:nvPr/>
        </p:nvSpPr>
        <p:spPr>
          <a:xfrm rot="328797">
            <a:off x="912720" y="3846177"/>
            <a:ext cx="3139977" cy="476952"/>
          </a:xfrm>
          <a:prstGeom prst="curvedDownArrow">
            <a:avLst>
              <a:gd name="adj1" fmla="val 17452"/>
              <a:gd name="adj2" fmla="val 90097"/>
              <a:gd name="adj3" fmla="val 25000"/>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defTabSz="685800">
              <a:buClrTx/>
            </a:pPr>
            <a:endParaRPr lang="en-US" sz="1350" kern="1200">
              <a:solidFill>
                <a:prstClr val="black"/>
              </a:solidFill>
              <a:latin typeface="Calibri" panose="020F0502020204030204"/>
            </a:endParaRPr>
          </a:p>
        </p:txBody>
      </p:sp>
      <p:grpSp>
        <p:nvGrpSpPr>
          <p:cNvPr id="20" name="Group 19">
            <a:extLst>
              <a:ext uri="{FF2B5EF4-FFF2-40B4-BE49-F238E27FC236}">
                <a16:creationId xmlns:a16="http://schemas.microsoft.com/office/drawing/2014/main" id="{40F2A6F0-7D4F-C801-0539-9813D8B70A82}"/>
              </a:ext>
            </a:extLst>
          </p:cNvPr>
          <p:cNvGrpSpPr/>
          <p:nvPr/>
        </p:nvGrpSpPr>
        <p:grpSpPr>
          <a:xfrm>
            <a:off x="3477022" y="4492823"/>
            <a:ext cx="1549198" cy="309346"/>
            <a:chOff x="3680222" y="4492823"/>
            <a:chExt cx="1549198" cy="309346"/>
          </a:xfrm>
        </p:grpSpPr>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12960841-2FEF-A84A-CB6E-5EDFDB99424D}"/>
                    </a:ext>
                  </a:extLst>
                </p:cNvPr>
                <p:cNvSpPr txBox="1"/>
                <p:nvPr/>
              </p:nvSpPr>
              <p:spPr>
                <a:xfrm>
                  <a:off x="3843556" y="4542786"/>
                  <a:ext cx="1210011"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m>
                          <m:mPr>
                            <m:mcs>
                              <m:mc>
                                <m:mcPr>
                                  <m:count m:val="3"/>
                                  <m:mcJc m:val="center"/>
                                </m:mcPr>
                              </m:mc>
                            </m:mcs>
                            <m:ctrlPr>
                              <a:rPr lang="en-US" sz="1600" i="1" smtClean="0">
                                <a:latin typeface="Cambria Math" panose="02040503050406030204" pitchFamily="18" charset="0"/>
                              </a:rPr>
                            </m:ctrlPr>
                          </m:mPr>
                          <m:mr>
                            <m:e>
                              <m:sSub>
                                <m:sSubPr>
                                  <m:ctrlPr>
                                    <a:rPr lang="en-US" sz="1600" i="1">
                                      <a:latin typeface="Cambria Math" panose="02040503050406030204" pitchFamily="18" charset="0"/>
                                    </a:rPr>
                                  </m:ctrlPr>
                                </m:sSubPr>
                                <m:e>
                                  <m:r>
                                    <a:rPr lang="en-US" sz="1600" b="0" i="1" smtClean="0">
                                      <a:latin typeface="Cambria Math" panose="02040503050406030204" pitchFamily="18" charset="0"/>
                                    </a:rPr>
                                    <m:t>𝑣</m:t>
                                  </m:r>
                                </m:e>
                                <m:sub>
                                  <m:r>
                                    <a:rPr lang="en-US" sz="1600" i="1">
                                      <a:latin typeface="Cambria Math" panose="02040503050406030204" pitchFamily="18" charset="0"/>
                                    </a:rPr>
                                    <m:t>11</m:t>
                                  </m:r>
                                </m:sub>
                              </m:sSub>
                            </m:e>
                            <m:e>
                              <m:r>
                                <a:rPr lang="en-US" sz="1600" i="1" smtClean="0">
                                  <a:latin typeface="Cambria Math" panose="02040503050406030204" pitchFamily="18" charset="0"/>
                                </a:rPr>
                                <m:t>…</m:t>
                              </m:r>
                            </m:e>
                            <m:e>
                              <m:sSub>
                                <m:sSubPr>
                                  <m:ctrlPr>
                                    <a:rPr lang="en-US" sz="1600" i="1">
                                      <a:latin typeface="Cambria Math" panose="02040503050406030204" pitchFamily="18" charset="0"/>
                                    </a:rPr>
                                  </m:ctrlPr>
                                </m:sSubPr>
                                <m:e>
                                  <m:r>
                                    <a:rPr lang="en-US" sz="1600" b="0" i="1" smtClean="0">
                                      <a:latin typeface="Cambria Math" panose="02040503050406030204" pitchFamily="18" charset="0"/>
                                    </a:rPr>
                                    <m:t>𝑣</m:t>
                                  </m:r>
                                </m:e>
                                <m:sub>
                                  <m:r>
                                    <a:rPr lang="en-US" sz="1600" i="1">
                                      <a:latin typeface="Cambria Math" panose="02040503050406030204" pitchFamily="18" charset="0"/>
                                    </a:rPr>
                                    <m:t>1</m:t>
                                  </m:r>
                                  <m:r>
                                    <a:rPr lang="en-US" sz="1600" b="0" i="1" smtClean="0">
                                      <a:latin typeface="Cambria Math" panose="02040503050406030204" pitchFamily="18" charset="0"/>
                                    </a:rPr>
                                    <m:t>𝑛</m:t>
                                  </m:r>
                                </m:sub>
                              </m:sSub>
                            </m:e>
                          </m:mr>
                        </m:m>
                      </m:oMath>
                    </m:oMathPara>
                  </a14:m>
                  <a:endParaRPr lang="en-US" sz="1600" dirty="0"/>
                </a:p>
              </p:txBody>
            </p:sp>
          </mc:Choice>
          <mc:Fallback>
            <p:sp>
              <p:nvSpPr>
                <p:cNvPr id="17" name="TextBox 16">
                  <a:extLst>
                    <a:ext uri="{FF2B5EF4-FFF2-40B4-BE49-F238E27FC236}">
                      <a16:creationId xmlns:a16="http://schemas.microsoft.com/office/drawing/2014/main" id="{12960841-2FEF-A84A-CB6E-5EDFDB99424D}"/>
                    </a:ext>
                  </a:extLst>
                </p:cNvPr>
                <p:cNvSpPr txBox="1">
                  <a:spLocks noRot="1" noChangeAspect="1" noMove="1" noResize="1" noEditPoints="1" noAdjustHandles="1" noChangeArrowheads="1" noChangeShapeType="1" noTextEdit="1"/>
                </p:cNvSpPr>
                <p:nvPr/>
              </p:nvSpPr>
              <p:spPr>
                <a:xfrm>
                  <a:off x="3843556" y="4542786"/>
                  <a:ext cx="1210011" cy="246221"/>
                </a:xfrm>
                <a:prstGeom prst="rect">
                  <a:avLst/>
                </a:prstGeom>
                <a:blipFill>
                  <a:blip r:embed="rId8"/>
                  <a:stretch>
                    <a:fillRect l="-1031" b="-4762"/>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8DB7CD2-E482-A3B2-8043-0307EAC51F30}"/>
                </a:ext>
              </a:extLst>
            </p:cNvPr>
            <p:cNvSpPr txBox="1"/>
            <p:nvPr/>
          </p:nvSpPr>
          <p:spPr>
            <a:xfrm>
              <a:off x="3680222" y="4492823"/>
              <a:ext cx="234360" cy="307777"/>
            </a:xfrm>
            <a:prstGeom prst="rect">
              <a:avLst/>
            </a:prstGeom>
            <a:noFill/>
          </p:spPr>
          <p:txBody>
            <a:bodyPr wrap="none" rtlCol="0">
              <a:spAutoFit/>
            </a:bodyPr>
            <a:lstStyle/>
            <a:p>
              <a:r>
                <a:rPr lang="en-US" dirty="0"/>
                <a:t>[</a:t>
              </a:r>
            </a:p>
          </p:txBody>
        </p:sp>
        <p:sp>
          <p:nvSpPr>
            <p:cNvPr id="19" name="TextBox 18">
              <a:extLst>
                <a:ext uri="{FF2B5EF4-FFF2-40B4-BE49-F238E27FC236}">
                  <a16:creationId xmlns:a16="http://schemas.microsoft.com/office/drawing/2014/main" id="{C8E50AC4-D1D3-CA8D-7F60-05EFA15C886F}"/>
                </a:ext>
              </a:extLst>
            </p:cNvPr>
            <p:cNvSpPr txBox="1"/>
            <p:nvPr/>
          </p:nvSpPr>
          <p:spPr>
            <a:xfrm>
              <a:off x="4995060" y="4494392"/>
              <a:ext cx="234360" cy="307777"/>
            </a:xfrm>
            <a:prstGeom prst="rect">
              <a:avLst/>
            </a:prstGeom>
            <a:noFill/>
          </p:spPr>
          <p:txBody>
            <a:bodyPr wrap="none" rtlCol="0">
              <a:spAutoFit/>
            </a:bodyPr>
            <a:lstStyle/>
            <a:p>
              <a:r>
                <a:rPr lang="en-US" dirty="0"/>
                <a:t>]</a:t>
              </a:r>
            </a:p>
          </p:txBody>
        </p:sp>
      </p:grpSp>
      <p:sp>
        <p:nvSpPr>
          <p:cNvPr id="24" name="Right Arrow 23">
            <a:extLst>
              <a:ext uri="{FF2B5EF4-FFF2-40B4-BE49-F238E27FC236}">
                <a16:creationId xmlns:a16="http://schemas.microsoft.com/office/drawing/2014/main" id="{DC0A6B2D-8FDA-F936-8434-9CAD5045362A}"/>
              </a:ext>
            </a:extLst>
          </p:cNvPr>
          <p:cNvSpPr/>
          <p:nvPr/>
        </p:nvSpPr>
        <p:spPr>
          <a:xfrm>
            <a:off x="5026220" y="4620176"/>
            <a:ext cx="2377440" cy="45720"/>
          </a:xfrm>
          <a:prstGeom prst="rightArrow">
            <a:avLst/>
          </a:prstGeom>
          <a:ln w="3175"/>
        </p:spPr>
        <p:style>
          <a:lnRef idx="1">
            <a:schemeClr val="accent3"/>
          </a:lnRef>
          <a:fillRef idx="2">
            <a:schemeClr val="accent3"/>
          </a:fillRef>
          <a:effectRef idx="1">
            <a:schemeClr val="accent3"/>
          </a:effectRef>
          <a:fontRef idx="minor">
            <a:schemeClr val="dk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25" name="Right Arrow 24">
            <a:extLst>
              <a:ext uri="{FF2B5EF4-FFF2-40B4-BE49-F238E27FC236}">
                <a16:creationId xmlns:a16="http://schemas.microsoft.com/office/drawing/2014/main" id="{7BD50616-B7F3-C249-4919-24BECD705BB2}"/>
              </a:ext>
            </a:extLst>
          </p:cNvPr>
          <p:cNvSpPr>
            <a:spLocks/>
          </p:cNvSpPr>
          <p:nvPr/>
        </p:nvSpPr>
        <p:spPr>
          <a:xfrm rot="16200000">
            <a:off x="5991272" y="3248576"/>
            <a:ext cx="2743200" cy="45720"/>
          </a:xfrm>
          <a:prstGeom prst="rightArrow">
            <a:avLst/>
          </a:prstGeom>
          <a:ln w="3175"/>
        </p:spPr>
        <p:style>
          <a:lnRef idx="1">
            <a:schemeClr val="accent3"/>
          </a:lnRef>
          <a:fillRef idx="2">
            <a:schemeClr val="accent3"/>
          </a:fillRef>
          <a:effectRef idx="1">
            <a:schemeClr val="accent3"/>
          </a:effectRef>
          <a:fontRef idx="minor">
            <a:schemeClr val="dk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26" name="Right Arrow 25">
            <a:extLst>
              <a:ext uri="{FF2B5EF4-FFF2-40B4-BE49-F238E27FC236}">
                <a16:creationId xmlns:a16="http://schemas.microsoft.com/office/drawing/2014/main" id="{D1E0FA3E-C9D1-7188-784D-2AE79D775CC0}"/>
              </a:ext>
            </a:extLst>
          </p:cNvPr>
          <p:cNvSpPr/>
          <p:nvPr/>
        </p:nvSpPr>
        <p:spPr>
          <a:xfrm>
            <a:off x="7362872" y="3181312"/>
            <a:ext cx="365760" cy="100584"/>
          </a:xfrm>
          <a:prstGeom prst="rightArrow">
            <a:avLst>
              <a:gd name="adj1" fmla="val 50000"/>
              <a:gd name="adj2" fmla="val 132205"/>
            </a:avLst>
          </a:prstGeom>
          <a:ln w="3175"/>
        </p:spPr>
        <p:style>
          <a:lnRef idx="1">
            <a:schemeClr val="accent3"/>
          </a:lnRef>
          <a:fillRef idx="2">
            <a:schemeClr val="accent3"/>
          </a:fillRef>
          <a:effectRef idx="1">
            <a:schemeClr val="accent3"/>
          </a:effectRef>
          <a:fontRef idx="minor">
            <a:schemeClr val="dk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27" name="Rounded Rectangle 26">
            <a:extLst>
              <a:ext uri="{FF2B5EF4-FFF2-40B4-BE49-F238E27FC236}">
                <a16:creationId xmlns:a16="http://schemas.microsoft.com/office/drawing/2014/main" id="{3B91ADF8-5143-AF34-122C-E30198541DCA}"/>
              </a:ext>
            </a:extLst>
          </p:cNvPr>
          <p:cNvSpPr/>
          <p:nvPr/>
        </p:nvSpPr>
        <p:spPr>
          <a:xfrm>
            <a:off x="7746080" y="2141662"/>
            <a:ext cx="1343610" cy="2280467"/>
          </a:xfrm>
          <a:prstGeom prst="roundRect">
            <a:avLst/>
          </a:prstGeom>
          <a:solidFill>
            <a:srgbClr val="8EDFA3"/>
          </a:solidFill>
          <a:ln>
            <a:solidFill>
              <a:srgbClr val="8EDF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r>
              <a:rPr lang="en-US" sz="1800" kern="1200" dirty="0">
                <a:solidFill>
                  <a:schemeClr val="bg2">
                    <a:lumMod val="75000"/>
                  </a:schemeClr>
                </a:solidFill>
                <a:latin typeface="Calibri" panose="020F0502020204030204"/>
              </a:rPr>
              <a:t>Top 5 best matched categories based on cosine similarity score</a:t>
            </a:r>
          </a:p>
        </p:txBody>
      </p:sp>
      <p:sp>
        <p:nvSpPr>
          <p:cNvPr id="28" name="TextBox 27">
            <a:extLst>
              <a:ext uri="{FF2B5EF4-FFF2-40B4-BE49-F238E27FC236}">
                <a16:creationId xmlns:a16="http://schemas.microsoft.com/office/drawing/2014/main" id="{1DADB486-7905-1AD9-4EC9-68F8161BE222}"/>
              </a:ext>
            </a:extLst>
          </p:cNvPr>
          <p:cNvSpPr txBox="1"/>
          <p:nvPr/>
        </p:nvSpPr>
        <p:spPr>
          <a:xfrm>
            <a:off x="128610" y="173052"/>
            <a:ext cx="1596223" cy="523220"/>
          </a:xfrm>
          <a:prstGeom prst="rect">
            <a:avLst/>
          </a:prstGeom>
          <a:noFill/>
        </p:spPr>
        <p:txBody>
          <a:bodyPr wrap="square" rtlCol="0">
            <a:spAutoFit/>
          </a:bodyPr>
          <a:lstStyle/>
          <a:p>
            <a:pPr algn="ctr"/>
            <a:r>
              <a:rPr lang="en-US" dirty="0"/>
              <a:t>30K jobs posted on Indeed</a:t>
            </a:r>
          </a:p>
        </p:txBody>
      </p:sp>
      <p:sp>
        <p:nvSpPr>
          <p:cNvPr id="29" name="TextBox 28">
            <a:extLst>
              <a:ext uri="{FF2B5EF4-FFF2-40B4-BE49-F238E27FC236}">
                <a16:creationId xmlns:a16="http://schemas.microsoft.com/office/drawing/2014/main" id="{D843520D-651C-E78B-4B34-CAC88581A05A}"/>
              </a:ext>
            </a:extLst>
          </p:cNvPr>
          <p:cNvSpPr txBox="1"/>
          <p:nvPr/>
        </p:nvSpPr>
        <p:spPr>
          <a:xfrm>
            <a:off x="2408634" y="173052"/>
            <a:ext cx="1596223" cy="523220"/>
          </a:xfrm>
          <a:prstGeom prst="rect">
            <a:avLst/>
          </a:prstGeom>
          <a:noFill/>
        </p:spPr>
        <p:txBody>
          <a:bodyPr wrap="square" rtlCol="0">
            <a:spAutoFit/>
          </a:bodyPr>
          <a:lstStyle/>
          <a:p>
            <a:pPr algn="ctr"/>
            <a:r>
              <a:rPr lang="en-US" dirty="0"/>
              <a:t>Vectorized each job post</a:t>
            </a:r>
          </a:p>
        </p:txBody>
      </p:sp>
      <p:sp>
        <p:nvSpPr>
          <p:cNvPr id="30" name="TextBox 29">
            <a:extLst>
              <a:ext uri="{FF2B5EF4-FFF2-40B4-BE49-F238E27FC236}">
                <a16:creationId xmlns:a16="http://schemas.microsoft.com/office/drawing/2014/main" id="{779C615B-89AD-28A5-5A41-87055BE6C524}"/>
              </a:ext>
            </a:extLst>
          </p:cNvPr>
          <p:cNvSpPr txBox="1"/>
          <p:nvPr/>
        </p:nvSpPr>
        <p:spPr>
          <a:xfrm>
            <a:off x="4196384" y="147698"/>
            <a:ext cx="1885521" cy="523220"/>
          </a:xfrm>
          <a:prstGeom prst="rect">
            <a:avLst/>
          </a:prstGeom>
          <a:noFill/>
        </p:spPr>
        <p:txBody>
          <a:bodyPr wrap="square" rtlCol="0">
            <a:spAutoFit/>
          </a:bodyPr>
          <a:lstStyle/>
          <a:p>
            <a:pPr algn="ctr"/>
            <a:r>
              <a:rPr lang="en-US" dirty="0"/>
              <a:t>Job clusters </a:t>
            </a:r>
          </a:p>
          <a:p>
            <a:pPr algn="ctr"/>
            <a:r>
              <a:rPr lang="en-US" dirty="0"/>
              <a:t>(aka. job categories)</a:t>
            </a:r>
          </a:p>
        </p:txBody>
      </p:sp>
      <p:sp>
        <p:nvSpPr>
          <p:cNvPr id="31" name="TextBox 30">
            <a:extLst>
              <a:ext uri="{FF2B5EF4-FFF2-40B4-BE49-F238E27FC236}">
                <a16:creationId xmlns:a16="http://schemas.microsoft.com/office/drawing/2014/main" id="{15A96166-256E-895C-25EB-78C3E72997C6}"/>
              </a:ext>
            </a:extLst>
          </p:cNvPr>
          <p:cNvSpPr txBox="1"/>
          <p:nvPr/>
        </p:nvSpPr>
        <p:spPr>
          <a:xfrm>
            <a:off x="6459366" y="147698"/>
            <a:ext cx="1236458" cy="523220"/>
          </a:xfrm>
          <a:prstGeom prst="rect">
            <a:avLst/>
          </a:prstGeom>
          <a:noFill/>
        </p:spPr>
        <p:txBody>
          <a:bodyPr wrap="square" rtlCol="0">
            <a:spAutoFit/>
          </a:bodyPr>
          <a:lstStyle/>
          <a:p>
            <a:pPr algn="ctr"/>
            <a:r>
              <a:rPr lang="en-US" dirty="0"/>
              <a:t>Centers of the clusters</a:t>
            </a:r>
          </a:p>
        </p:txBody>
      </p:sp>
      <p:sp>
        <p:nvSpPr>
          <p:cNvPr id="32" name="TextBox 31">
            <a:extLst>
              <a:ext uri="{FF2B5EF4-FFF2-40B4-BE49-F238E27FC236}">
                <a16:creationId xmlns:a16="http://schemas.microsoft.com/office/drawing/2014/main" id="{F3803B82-F75F-3CBE-DED7-393AB0543198}"/>
              </a:ext>
            </a:extLst>
          </p:cNvPr>
          <p:cNvSpPr txBox="1"/>
          <p:nvPr/>
        </p:nvSpPr>
        <p:spPr>
          <a:xfrm>
            <a:off x="7254240" y="1899836"/>
            <a:ext cx="274320" cy="91440"/>
          </a:xfrm>
          <a:prstGeom prst="rect">
            <a:avLst/>
          </a:prstGeom>
          <a:solidFill>
            <a:schemeClr val="bg1"/>
          </a:solidFill>
        </p:spPr>
        <p:txBody>
          <a:bodyPr wrap="square" rtlCol="0">
            <a:spAutoFit/>
          </a:bodyPr>
          <a:lstStyle/>
          <a:p>
            <a:endParaRPr lang="en-US" dirty="0"/>
          </a:p>
        </p:txBody>
      </p:sp>
      <p:sp>
        <p:nvSpPr>
          <p:cNvPr id="33" name="TextBox 32">
            <a:extLst>
              <a:ext uri="{FF2B5EF4-FFF2-40B4-BE49-F238E27FC236}">
                <a16:creationId xmlns:a16="http://schemas.microsoft.com/office/drawing/2014/main" id="{2B28250F-E5AE-F1CE-8484-6D5325CEA762}"/>
              </a:ext>
            </a:extLst>
          </p:cNvPr>
          <p:cNvSpPr txBox="1"/>
          <p:nvPr/>
        </p:nvSpPr>
        <p:spPr>
          <a:xfrm>
            <a:off x="7386320" y="4612556"/>
            <a:ext cx="274320" cy="9144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432548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wipe(left)">
                                      <p:cBhvr>
                                        <p:cTn id="9" dur="300"/>
                                        <p:tgtEl>
                                          <p:spTgt spid="13"/>
                                        </p:tgtEl>
                                      </p:cBhvr>
                                    </p:animEffect>
                                  </p:childTnLst>
                                </p:cTn>
                              </p:par>
                            </p:childTnLst>
                          </p:cTn>
                        </p:par>
                        <p:par>
                          <p:cTn id="10" fill="hold">
                            <p:stCondLst>
                              <p:cond delay="300"/>
                            </p:stCondLst>
                            <p:childTnLst>
                              <p:par>
                                <p:cTn id="11" presetID="1" presetClass="entr" presetSubtype="0" fill="hold" nodeType="afterEffect">
                                  <p:stCondLst>
                                    <p:cond delay="1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grpId="0" nodeType="afterEffect">
                                  <p:stCondLst>
                                    <p:cond delay="100"/>
                                  </p:stCondLst>
                                  <p:childTnLst>
                                    <p:set>
                                      <p:cBhvr>
                                        <p:cTn id="15" dur="1" fill="hold">
                                          <p:stCondLst>
                                            <p:cond delay="0"/>
                                          </p:stCondLst>
                                        </p:cTn>
                                        <p:tgtEl>
                                          <p:spTgt spid="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22" presetClass="entr" presetSubtype="8"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300"/>
                                        <p:tgtEl>
                                          <p:spTgt spid="14"/>
                                        </p:tgtEl>
                                      </p:cBhvr>
                                    </p:animEffect>
                                  </p:childTnLst>
                                </p:cTn>
                              </p:par>
                            </p:childTnLst>
                          </p:cTn>
                        </p:par>
                        <p:par>
                          <p:cTn id="23" fill="hold">
                            <p:stCondLst>
                              <p:cond delay="300"/>
                            </p:stCondLst>
                            <p:childTnLst>
                              <p:par>
                                <p:cTn id="24" presetID="1" presetClass="entr" presetSubtype="0" fill="hold" grpId="0" nodeType="afterEffect">
                                  <p:stCondLst>
                                    <p:cond delay="100"/>
                                  </p:stCondLst>
                                  <p:childTnLst>
                                    <p:set>
                                      <p:cBhvr>
                                        <p:cTn id="25" dur="1" fill="hold">
                                          <p:stCondLst>
                                            <p:cond delay="0"/>
                                          </p:stCondLst>
                                        </p:cTn>
                                        <p:tgtEl>
                                          <p:spTgt spid="30"/>
                                        </p:tgtEl>
                                        <p:attrNameLst>
                                          <p:attrName>style.visibility</p:attrName>
                                        </p:attrNameLst>
                                      </p:cBhvr>
                                      <p:to>
                                        <p:strVal val="visible"/>
                                      </p:to>
                                    </p:set>
                                  </p:childTnLst>
                                </p:cTn>
                              </p:par>
                            </p:childTnLst>
                          </p:cTn>
                        </p:par>
                        <p:par>
                          <p:cTn id="26" fill="hold">
                            <p:stCondLst>
                              <p:cond delay="400"/>
                            </p:stCondLst>
                            <p:childTnLst>
                              <p:par>
                                <p:cTn id="27" presetID="1" presetClass="entr" presetSubtype="0" fill="hold" nodeType="afterEffect">
                                  <p:stCondLst>
                                    <p:cond delay="10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22" presetClass="entr" presetSubtype="8"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300"/>
                                        <p:tgtEl>
                                          <p:spTgt spid="15"/>
                                        </p:tgtEl>
                                      </p:cBhvr>
                                    </p:animEffect>
                                  </p:childTnLst>
                                </p:cTn>
                              </p:par>
                            </p:childTnLst>
                          </p:cTn>
                        </p:par>
                        <p:par>
                          <p:cTn id="36" fill="hold">
                            <p:stCondLst>
                              <p:cond delay="300"/>
                            </p:stCondLst>
                            <p:childTnLst>
                              <p:par>
                                <p:cTn id="37" presetID="1" presetClass="entr" presetSubtype="0" fill="hold" grpId="0" nodeType="afterEffect">
                                  <p:stCondLst>
                                    <p:cond delay="100"/>
                                  </p:stCondLst>
                                  <p:childTnLst>
                                    <p:set>
                                      <p:cBhvr>
                                        <p:cTn id="38" dur="1" fill="hold">
                                          <p:stCondLst>
                                            <p:cond delay="0"/>
                                          </p:stCondLst>
                                        </p:cTn>
                                        <p:tgtEl>
                                          <p:spTgt spid="6"/>
                                        </p:tgtEl>
                                        <p:attrNameLst>
                                          <p:attrName>style.visibility</p:attrName>
                                        </p:attrNameLst>
                                      </p:cBhvr>
                                      <p:to>
                                        <p:strVal val="visible"/>
                                      </p:to>
                                    </p:set>
                                  </p:childTnLst>
                                </p:cTn>
                              </p:par>
                            </p:childTnLst>
                          </p:cTn>
                        </p:par>
                        <p:par>
                          <p:cTn id="39" fill="hold">
                            <p:stCondLst>
                              <p:cond delay="400"/>
                            </p:stCondLst>
                            <p:childTnLst>
                              <p:par>
                                <p:cTn id="40" presetID="1" presetClass="entr" presetSubtype="0" fill="hold" grpId="0" nodeType="afterEffect">
                                  <p:stCondLst>
                                    <p:cond delay="100"/>
                                  </p:stCondLst>
                                  <p:childTnLst>
                                    <p:set>
                                      <p:cBhvr>
                                        <p:cTn id="41" dur="1" fill="hold">
                                          <p:stCondLst>
                                            <p:cond delay="0"/>
                                          </p:stCondLst>
                                        </p:cTn>
                                        <p:tgtEl>
                                          <p:spTgt spid="3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par>
                          <p:cTn id="46" fill="hold">
                            <p:stCondLst>
                              <p:cond delay="0"/>
                            </p:stCondLst>
                            <p:childTnLst>
                              <p:par>
                                <p:cTn id="47" presetID="22" presetClass="entr" presetSubtype="8" fill="hold" grpId="0" nodeType="afterEffect">
                                  <p:stCondLst>
                                    <p:cond delay="50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300"/>
                                        <p:tgtEl>
                                          <p:spTgt spid="16"/>
                                        </p:tgtEl>
                                      </p:cBhvr>
                                    </p:animEffect>
                                  </p:childTnLst>
                                </p:cTn>
                              </p:par>
                            </p:childTnLst>
                          </p:cTn>
                        </p:par>
                        <p:par>
                          <p:cTn id="50" fill="hold">
                            <p:stCondLst>
                              <p:cond delay="800"/>
                            </p:stCondLst>
                            <p:childTnLst>
                              <p:par>
                                <p:cTn id="51" presetID="1" presetClass="entr" presetSubtype="0" fill="hold" nodeType="afterEffect">
                                  <p:stCondLst>
                                    <p:cond delay="10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200"/>
                                        <p:tgtEl>
                                          <p:spTgt spid="25"/>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ipe(left)">
                                      <p:cBhvr>
                                        <p:cTn id="60" dur="200"/>
                                        <p:tgtEl>
                                          <p:spTgt spid="24"/>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left)">
                                      <p:cBhvr>
                                        <p:cTn id="63" dur="200"/>
                                        <p:tgtEl>
                                          <p:spTgt spid="26"/>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wipe(left)">
                                      <p:cBhvr>
                                        <p:cTn id="66" dur="2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animBg="1"/>
      <p:bldP spid="11" grpId="0" animBg="1"/>
      <p:bldP spid="13" grpId="0" animBg="1"/>
      <p:bldP spid="14" grpId="0" animBg="1"/>
      <p:bldP spid="15" grpId="0" animBg="1"/>
      <p:bldP spid="16" grpId="0" animBg="1"/>
      <p:bldP spid="24" grpId="0" animBg="1"/>
      <p:bldP spid="25" grpId="0" animBg="1"/>
      <p:bldP spid="26" grpId="0" animBg="1"/>
      <p:bldP spid="27" grpId="0" animBg="1"/>
      <p:bldP spid="29" grpId="0"/>
      <p:bldP spid="30"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4506ED-010D-2831-697F-FA7A583FE4BD}"/>
              </a:ext>
            </a:extLst>
          </p:cNvPr>
          <p:cNvPicPr>
            <a:picLocks noChangeAspect="1"/>
          </p:cNvPicPr>
          <p:nvPr/>
        </p:nvPicPr>
        <p:blipFill rotWithShape="1">
          <a:blip r:embed="rId3"/>
          <a:srcRect b="11011"/>
          <a:stretch/>
        </p:blipFill>
        <p:spPr>
          <a:xfrm>
            <a:off x="872659" y="1165245"/>
            <a:ext cx="7398679" cy="3833475"/>
          </a:xfrm>
          <a:prstGeom prst="rect">
            <a:avLst/>
          </a:prstGeom>
        </p:spPr>
      </p:pic>
      <p:sp>
        <p:nvSpPr>
          <p:cNvPr id="2" name="Title 1">
            <a:extLst>
              <a:ext uri="{FF2B5EF4-FFF2-40B4-BE49-F238E27FC236}">
                <a16:creationId xmlns:a16="http://schemas.microsoft.com/office/drawing/2014/main" id="{70AD3B2D-7938-9802-9AE7-227193B46758}"/>
              </a:ext>
            </a:extLst>
          </p:cNvPr>
          <p:cNvSpPr txBox="1">
            <a:spLocks/>
          </p:cNvSpPr>
          <p:nvPr/>
        </p:nvSpPr>
        <p:spPr>
          <a:xfrm>
            <a:off x="455001" y="242193"/>
            <a:ext cx="8233997" cy="99417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en-US" dirty="0"/>
              <a:t>Input – Resume of a Banker</a:t>
            </a:r>
          </a:p>
        </p:txBody>
      </p:sp>
      <p:sp>
        <p:nvSpPr>
          <p:cNvPr id="3" name="Vertical Scroll 2">
            <a:extLst>
              <a:ext uri="{FF2B5EF4-FFF2-40B4-BE49-F238E27FC236}">
                <a16:creationId xmlns:a16="http://schemas.microsoft.com/office/drawing/2014/main" id="{72A8ECB9-9F9A-2585-BBC8-FB4379A9CA70}"/>
              </a:ext>
            </a:extLst>
          </p:cNvPr>
          <p:cNvSpPr/>
          <p:nvPr/>
        </p:nvSpPr>
        <p:spPr>
          <a:xfrm>
            <a:off x="455001" y="876301"/>
            <a:ext cx="8233998" cy="4122419"/>
          </a:xfrm>
          <a:prstGeom prst="verticalScroll">
            <a:avLst>
              <a:gd name="adj" fmla="val 6736"/>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81A5361F-5195-8AAF-E0CD-7862F99D56B7}"/>
              </a:ext>
            </a:extLst>
          </p:cNvPr>
          <p:cNvCxnSpPr>
            <a:cxnSpLocks/>
          </p:cNvCxnSpPr>
          <p:nvPr/>
        </p:nvCxnSpPr>
        <p:spPr>
          <a:xfrm>
            <a:off x="1991360" y="1940560"/>
            <a:ext cx="9042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0940D-E2BD-6C21-3675-EEF44A3FA235}"/>
              </a:ext>
            </a:extLst>
          </p:cNvPr>
          <p:cNvCxnSpPr>
            <a:cxnSpLocks/>
          </p:cNvCxnSpPr>
          <p:nvPr/>
        </p:nvCxnSpPr>
        <p:spPr>
          <a:xfrm>
            <a:off x="1391920" y="2103120"/>
            <a:ext cx="224536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9A8841-E39B-FA10-0432-1B2182BDA29D}"/>
              </a:ext>
            </a:extLst>
          </p:cNvPr>
          <p:cNvCxnSpPr>
            <a:cxnSpLocks/>
          </p:cNvCxnSpPr>
          <p:nvPr/>
        </p:nvCxnSpPr>
        <p:spPr>
          <a:xfrm>
            <a:off x="1991360" y="2316480"/>
            <a:ext cx="1869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9D61C2-C3ED-70F6-F144-D2EB1969C478}"/>
              </a:ext>
            </a:extLst>
          </p:cNvPr>
          <p:cNvCxnSpPr>
            <a:cxnSpLocks/>
          </p:cNvCxnSpPr>
          <p:nvPr/>
        </p:nvCxnSpPr>
        <p:spPr>
          <a:xfrm>
            <a:off x="1910080" y="3078480"/>
            <a:ext cx="9042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C89B3FB-690D-658D-935A-CD929407745F}"/>
              </a:ext>
            </a:extLst>
          </p:cNvPr>
          <p:cNvCxnSpPr>
            <a:cxnSpLocks/>
          </p:cNvCxnSpPr>
          <p:nvPr/>
        </p:nvCxnSpPr>
        <p:spPr>
          <a:xfrm>
            <a:off x="2733040" y="3901440"/>
            <a:ext cx="13411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F2A4C07-7AAA-3A40-187A-680C7FA60CF7}"/>
              </a:ext>
            </a:extLst>
          </p:cNvPr>
          <p:cNvCxnSpPr>
            <a:cxnSpLocks/>
          </p:cNvCxnSpPr>
          <p:nvPr/>
        </p:nvCxnSpPr>
        <p:spPr>
          <a:xfrm>
            <a:off x="5588000" y="3901440"/>
            <a:ext cx="8839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650919-39D4-579E-F453-E3DE12515879}"/>
              </a:ext>
            </a:extLst>
          </p:cNvPr>
          <p:cNvCxnSpPr>
            <a:cxnSpLocks/>
          </p:cNvCxnSpPr>
          <p:nvPr/>
        </p:nvCxnSpPr>
        <p:spPr>
          <a:xfrm>
            <a:off x="5496560" y="4267200"/>
            <a:ext cx="508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0F14DB2-DC0C-C193-EFE2-42943F250D61}"/>
              </a:ext>
            </a:extLst>
          </p:cNvPr>
          <p:cNvCxnSpPr>
            <a:cxnSpLocks/>
          </p:cNvCxnSpPr>
          <p:nvPr/>
        </p:nvCxnSpPr>
        <p:spPr>
          <a:xfrm>
            <a:off x="1483360" y="4876800"/>
            <a:ext cx="508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411F61E-CEDA-93FF-376E-2ED8ECB72AB0}"/>
              </a:ext>
            </a:extLst>
          </p:cNvPr>
          <p:cNvCxnSpPr>
            <a:cxnSpLocks/>
          </p:cNvCxnSpPr>
          <p:nvPr/>
        </p:nvCxnSpPr>
        <p:spPr>
          <a:xfrm>
            <a:off x="3616960" y="4734560"/>
            <a:ext cx="129032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17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703B939-02BC-F70F-91EA-074E490BAE83}"/>
              </a:ext>
            </a:extLst>
          </p:cNvPr>
          <p:cNvGrpSpPr/>
          <p:nvPr/>
        </p:nvGrpSpPr>
        <p:grpSpPr>
          <a:xfrm>
            <a:off x="0" y="709553"/>
            <a:ext cx="6210300" cy="4433947"/>
            <a:chOff x="0" y="709553"/>
            <a:chExt cx="6210300" cy="4433947"/>
          </a:xfrm>
        </p:grpSpPr>
        <p:pic>
          <p:nvPicPr>
            <p:cNvPr id="6" name="Picture 5">
              <a:extLst>
                <a:ext uri="{FF2B5EF4-FFF2-40B4-BE49-F238E27FC236}">
                  <a16:creationId xmlns:a16="http://schemas.microsoft.com/office/drawing/2014/main" id="{251B363B-71B5-FDF4-2380-8FDD39EAA806}"/>
                </a:ext>
              </a:extLst>
            </p:cNvPr>
            <p:cNvPicPr>
              <a:picLocks noChangeAspect="1"/>
            </p:cNvPicPr>
            <p:nvPr/>
          </p:nvPicPr>
          <p:blipFill>
            <a:blip r:embed="rId3"/>
            <a:stretch>
              <a:fillRect/>
            </a:stretch>
          </p:blipFill>
          <p:spPr>
            <a:xfrm>
              <a:off x="0" y="736600"/>
              <a:ext cx="6210300" cy="4406900"/>
            </a:xfrm>
            <a:prstGeom prst="rect">
              <a:avLst/>
            </a:prstGeom>
          </p:spPr>
        </p:pic>
        <p:cxnSp>
          <p:nvCxnSpPr>
            <p:cNvPr id="8" name="Straight Connector 7">
              <a:extLst>
                <a:ext uri="{FF2B5EF4-FFF2-40B4-BE49-F238E27FC236}">
                  <a16:creationId xmlns:a16="http://schemas.microsoft.com/office/drawing/2014/main" id="{87838AE1-1EAC-8D52-3E52-5476F74EB8B8}"/>
                </a:ext>
              </a:extLst>
            </p:cNvPr>
            <p:cNvCxnSpPr/>
            <p:nvPr/>
          </p:nvCxnSpPr>
          <p:spPr>
            <a:xfrm>
              <a:off x="477520" y="3657600"/>
              <a:ext cx="5669280" cy="0"/>
            </a:xfrm>
            <a:prstGeom prst="line">
              <a:avLst/>
            </a:prstGeom>
            <a:ln w="952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139C48A-6801-739A-D7F7-64EF3C4F7703}"/>
                </a:ext>
              </a:extLst>
            </p:cNvPr>
            <p:cNvCxnSpPr>
              <a:cxnSpLocks/>
            </p:cNvCxnSpPr>
            <p:nvPr/>
          </p:nvCxnSpPr>
          <p:spPr>
            <a:xfrm flipV="1">
              <a:off x="477520" y="709553"/>
              <a:ext cx="0" cy="4389120"/>
            </a:xfrm>
            <a:prstGeom prst="line">
              <a:avLst/>
            </a:prstGeom>
            <a:ln w="9525">
              <a:headEnd type="arrow" w="med" len="med"/>
              <a:tailEnd type="arrow" w="med" len="med"/>
            </a:ln>
          </p:spPr>
          <p:style>
            <a:lnRef idx="1">
              <a:schemeClr val="dk1"/>
            </a:lnRef>
            <a:fillRef idx="0">
              <a:schemeClr val="dk1"/>
            </a:fillRef>
            <a:effectRef idx="0">
              <a:schemeClr val="dk1"/>
            </a:effectRef>
            <a:fontRef idx="minor">
              <a:schemeClr val="tx1"/>
            </a:fontRef>
          </p:style>
        </p:cxnSp>
      </p:grpSp>
      <p:sp>
        <p:nvSpPr>
          <p:cNvPr id="16" name="TextBox 15">
            <a:extLst>
              <a:ext uri="{FF2B5EF4-FFF2-40B4-BE49-F238E27FC236}">
                <a16:creationId xmlns:a16="http://schemas.microsoft.com/office/drawing/2014/main" id="{D4361C54-D609-6BD0-1AE3-779F1EF722A9}"/>
              </a:ext>
            </a:extLst>
          </p:cNvPr>
          <p:cNvSpPr txBox="1"/>
          <p:nvPr/>
        </p:nvSpPr>
        <p:spPr>
          <a:xfrm>
            <a:off x="4206240" y="774084"/>
            <a:ext cx="2004060" cy="838200"/>
          </a:xfrm>
          <a:prstGeom prst="rect">
            <a:avLst/>
          </a:prstGeom>
          <a:solidFill>
            <a:schemeClr val="bg1"/>
          </a:solidFill>
        </p:spPr>
        <p:txBody>
          <a:bodyPr wrap="square" rtlCol="0">
            <a:spAutoFit/>
          </a:bodyPr>
          <a:lstStyle/>
          <a:p>
            <a:endParaRPr lang="en-US" dirty="0"/>
          </a:p>
        </p:txBody>
      </p:sp>
      <p:sp>
        <p:nvSpPr>
          <p:cNvPr id="4" name="Title 1">
            <a:extLst>
              <a:ext uri="{FF2B5EF4-FFF2-40B4-BE49-F238E27FC236}">
                <a16:creationId xmlns:a16="http://schemas.microsoft.com/office/drawing/2014/main" id="{B45622FD-2800-2A48-9008-6D0D599EBF0C}"/>
              </a:ext>
            </a:extLst>
          </p:cNvPr>
          <p:cNvSpPr txBox="1">
            <a:spLocks/>
          </p:cNvSpPr>
          <p:nvPr/>
        </p:nvSpPr>
        <p:spPr>
          <a:xfrm>
            <a:off x="455001" y="242193"/>
            <a:ext cx="8233997" cy="99417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en-US" dirty="0"/>
              <a:t>Result – All the Job Categories</a:t>
            </a:r>
          </a:p>
        </p:txBody>
      </p:sp>
      <p:pic>
        <p:nvPicPr>
          <p:cNvPr id="15" name="Picture 14">
            <a:extLst>
              <a:ext uri="{FF2B5EF4-FFF2-40B4-BE49-F238E27FC236}">
                <a16:creationId xmlns:a16="http://schemas.microsoft.com/office/drawing/2014/main" id="{87F5823C-A5FD-1B55-A3B8-EA53315F8B9F}"/>
              </a:ext>
            </a:extLst>
          </p:cNvPr>
          <p:cNvPicPr>
            <a:picLocks noChangeAspect="1"/>
          </p:cNvPicPr>
          <p:nvPr/>
        </p:nvPicPr>
        <p:blipFill rotWithShape="1">
          <a:blip r:embed="rId3"/>
          <a:srcRect l="68235" t="2332" r="1437" b="85694"/>
          <a:stretch/>
        </p:blipFill>
        <p:spPr>
          <a:xfrm>
            <a:off x="3657600" y="1236365"/>
            <a:ext cx="2357120" cy="660400"/>
          </a:xfrm>
          <a:prstGeom prst="rect">
            <a:avLst/>
          </a:prstGeom>
        </p:spPr>
      </p:pic>
      <p:grpSp>
        <p:nvGrpSpPr>
          <p:cNvPr id="34" name="Group 33">
            <a:extLst>
              <a:ext uri="{FF2B5EF4-FFF2-40B4-BE49-F238E27FC236}">
                <a16:creationId xmlns:a16="http://schemas.microsoft.com/office/drawing/2014/main" id="{947F6A3D-06BD-3CF0-6EF3-A4F9847B2B7F}"/>
              </a:ext>
            </a:extLst>
          </p:cNvPr>
          <p:cNvGrpSpPr/>
          <p:nvPr/>
        </p:nvGrpSpPr>
        <p:grpSpPr>
          <a:xfrm>
            <a:off x="5168586" y="1778654"/>
            <a:ext cx="3908102" cy="1546773"/>
            <a:chOff x="5168586" y="1778654"/>
            <a:chExt cx="3908102" cy="1546773"/>
          </a:xfrm>
        </p:grpSpPr>
        <p:cxnSp>
          <p:nvCxnSpPr>
            <p:cNvPr id="18" name="Elbow Connector 17">
              <a:extLst>
                <a:ext uri="{FF2B5EF4-FFF2-40B4-BE49-F238E27FC236}">
                  <a16:creationId xmlns:a16="http://schemas.microsoft.com/office/drawing/2014/main" id="{DB355107-9C83-B58E-FAD6-1F7D3A7ECB52}"/>
                </a:ext>
              </a:extLst>
            </p:cNvPr>
            <p:cNvCxnSpPr>
              <a:cxnSpLocks/>
            </p:cNvCxnSpPr>
            <p:nvPr/>
          </p:nvCxnSpPr>
          <p:spPr>
            <a:xfrm rot="16200000" flipH="1">
              <a:off x="5041435" y="1905805"/>
              <a:ext cx="1161395" cy="907093"/>
            </a:xfrm>
            <a:prstGeom prst="bentConnector3">
              <a:avLst>
                <a:gd name="adj1" fmla="val 50000"/>
              </a:avLst>
            </a:prstGeom>
            <a:ln w="38100">
              <a:solidFill>
                <a:srgbClr val="FFBF4C"/>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E790B70C-7661-DC77-2C12-8FA5E1CF2CD2}"/>
                </a:ext>
              </a:extLst>
            </p:cNvPr>
            <p:cNvSpPr/>
            <p:nvPr/>
          </p:nvSpPr>
          <p:spPr>
            <a:xfrm>
              <a:off x="6123623" y="2482798"/>
              <a:ext cx="2953065" cy="842629"/>
            </a:xfrm>
            <a:prstGeom prst="roundRect">
              <a:avLst/>
            </a:prstGeom>
            <a:noFill/>
            <a:ln>
              <a:solidFill>
                <a:srgbClr val="FFBF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1F8D49B7-BB4E-EFF4-BE8D-AD2C8EDFD66D}"/>
                    </a:ext>
                  </a:extLst>
                </p:cNvPr>
                <p:cNvSpPr txBox="1"/>
                <p:nvPr/>
              </p:nvSpPr>
              <p:spPr>
                <a:xfrm>
                  <a:off x="6144089" y="2652792"/>
                  <a:ext cx="2611120" cy="57451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 </m:t>
                            </m:r>
                            <m:r>
                              <a:rPr lang="en-US" sz="1800" b="0" i="1" smtClean="0">
                                <a:latin typeface="Cambria Math" panose="02040503050406030204" pitchFamily="18" charset="0"/>
                              </a:rPr>
                              <m:t>𝑗𝑜𝑏</m:t>
                            </m:r>
                            <m:r>
                              <a:rPr lang="en-US" sz="1800" b="0" i="1" smtClean="0">
                                <a:latin typeface="Cambria Math" panose="02040503050406030204" pitchFamily="18" charset="0"/>
                              </a:rPr>
                              <m:t> </m:t>
                            </m:r>
                            <m:r>
                              <a:rPr lang="en-US" sz="1800" b="0" i="1" smtClean="0">
                                <a:latin typeface="Cambria Math" panose="02040503050406030204" pitchFamily="18" charset="0"/>
                              </a:rPr>
                              <m:t>𝑝𝑜𝑠𝑡𝑠</m:t>
                            </m:r>
                            <m:r>
                              <a:rPr lang="en-US" sz="1800" b="0" i="1" smtClean="0">
                                <a:latin typeface="Cambria Math" panose="02040503050406030204" pitchFamily="18" charset="0"/>
                              </a:rPr>
                              <m:t> </m:t>
                            </m:r>
                            <m:r>
                              <a:rPr lang="en-US" sz="1800" b="0" i="1" smtClean="0">
                                <a:latin typeface="Cambria Math" panose="02040503050406030204" pitchFamily="18" charset="0"/>
                              </a:rPr>
                              <m:t>𝑖𝑛</m:t>
                            </m:r>
                            <m:r>
                              <a:rPr lang="en-US" sz="1800" b="0" i="1" smtClean="0">
                                <a:latin typeface="Cambria Math" panose="02040503050406030204" pitchFamily="18" charset="0"/>
                              </a:rPr>
                              <m:t> </m:t>
                            </m:r>
                            <m:r>
                              <a:rPr lang="en-US" sz="1800" b="0" i="1" smtClean="0">
                                <a:latin typeface="Cambria Math" panose="02040503050406030204" pitchFamily="18" charset="0"/>
                              </a:rPr>
                              <m:t>𝑡h𝑖𝑠</m:t>
                            </m:r>
                            <m:r>
                              <a:rPr lang="en-US" sz="1800" b="0" i="1" smtClean="0">
                                <a:latin typeface="Cambria Math" panose="02040503050406030204" pitchFamily="18" charset="0"/>
                              </a:rPr>
                              <m:t> </m:t>
                            </m:r>
                            <m:r>
                              <a:rPr lang="en-US" sz="1800" b="0" i="1" smtClean="0">
                                <a:latin typeface="Cambria Math" panose="02040503050406030204" pitchFamily="18" charset="0"/>
                              </a:rPr>
                              <m:t>𝑐𝑎𝑡𝑒𝑔𝑜𝑟𝑦</m:t>
                            </m:r>
                          </m:num>
                          <m:den>
                            <m:r>
                              <a:rPr lang="en-US" sz="1800" b="0" i="1" smtClean="0">
                                <a:latin typeface="Cambria Math" panose="02040503050406030204" pitchFamily="18" charset="0"/>
                              </a:rPr>
                              <m:t>𝑡𝑜𝑡𝑎𝑙</m:t>
                            </m:r>
                            <m:r>
                              <a:rPr lang="en-US" sz="1800" b="0" i="1" smtClean="0">
                                <a:latin typeface="Cambria Math" panose="02040503050406030204" pitchFamily="18" charset="0"/>
                              </a:rPr>
                              <m:t> </m:t>
                            </m:r>
                            <m:r>
                              <a:rPr lang="en-US" sz="1800" b="0" i="1" smtClean="0">
                                <a:latin typeface="Cambria Math" panose="02040503050406030204" pitchFamily="18" charset="0"/>
                              </a:rPr>
                              <m:t>𝑛𝑢𝑚𝑏𝑒𝑟</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𝑗𝑜𝑏</m:t>
                            </m:r>
                            <m:r>
                              <a:rPr lang="en-US" sz="1800" b="0" i="1" smtClean="0">
                                <a:latin typeface="Cambria Math" panose="02040503050406030204" pitchFamily="18" charset="0"/>
                              </a:rPr>
                              <m:t> </m:t>
                            </m:r>
                            <m:r>
                              <a:rPr lang="en-US" sz="1800" b="0" i="1" smtClean="0">
                                <a:latin typeface="Cambria Math" panose="02040503050406030204" pitchFamily="18" charset="0"/>
                              </a:rPr>
                              <m:t>𝑝𝑜𝑠𝑡𝑠</m:t>
                            </m:r>
                          </m:den>
                        </m:f>
                      </m:oMath>
                    </m:oMathPara>
                  </a14:m>
                  <a:endParaRPr lang="en-US" sz="1800" dirty="0"/>
                </a:p>
              </p:txBody>
            </p:sp>
          </mc:Choice>
          <mc:Fallback>
            <p:sp>
              <p:nvSpPr>
                <p:cNvPr id="24" name="TextBox 23">
                  <a:extLst>
                    <a:ext uri="{FF2B5EF4-FFF2-40B4-BE49-F238E27FC236}">
                      <a16:creationId xmlns:a16="http://schemas.microsoft.com/office/drawing/2014/main" id="{1F8D49B7-BB4E-EFF4-BE8D-AD2C8EDFD66D}"/>
                    </a:ext>
                  </a:extLst>
                </p:cNvPr>
                <p:cNvSpPr txBox="1">
                  <a:spLocks noRot="1" noChangeAspect="1" noMove="1" noResize="1" noEditPoints="1" noAdjustHandles="1" noChangeArrowheads="1" noChangeShapeType="1" noTextEdit="1"/>
                </p:cNvSpPr>
                <p:nvPr/>
              </p:nvSpPr>
              <p:spPr>
                <a:xfrm>
                  <a:off x="6144089" y="2652792"/>
                  <a:ext cx="2611120" cy="574516"/>
                </a:xfrm>
                <a:prstGeom prst="rect">
                  <a:avLst/>
                </a:prstGeom>
                <a:blipFill>
                  <a:blip r:embed="rId4"/>
                  <a:stretch>
                    <a:fillRect l="-2899" t="-6522" r="-12077" b="-21739"/>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61061121-EAC0-628B-43C2-5193EC6DB5BA}"/>
              </a:ext>
            </a:extLst>
          </p:cNvPr>
          <p:cNvGrpSpPr/>
          <p:nvPr/>
        </p:nvGrpSpPr>
        <p:grpSpPr>
          <a:xfrm>
            <a:off x="5898272" y="1251023"/>
            <a:ext cx="3168966" cy="846865"/>
            <a:chOff x="5907723" y="1220496"/>
            <a:chExt cx="3168966" cy="846865"/>
          </a:xfrm>
        </p:grpSpPr>
        <p:cxnSp>
          <p:nvCxnSpPr>
            <p:cNvPr id="25" name="Elbow Connector 24">
              <a:extLst>
                <a:ext uri="{FF2B5EF4-FFF2-40B4-BE49-F238E27FC236}">
                  <a16:creationId xmlns:a16="http://schemas.microsoft.com/office/drawing/2014/main" id="{25E9A437-33CD-1596-B324-FE2C7BBA9FA3}"/>
                </a:ext>
              </a:extLst>
            </p:cNvPr>
            <p:cNvCxnSpPr>
              <a:cxnSpLocks/>
            </p:cNvCxnSpPr>
            <p:nvPr/>
          </p:nvCxnSpPr>
          <p:spPr>
            <a:xfrm>
              <a:off x="5907723" y="1442217"/>
              <a:ext cx="431799" cy="369880"/>
            </a:xfrm>
            <a:prstGeom prst="bentConnector3">
              <a:avLst>
                <a:gd name="adj1" fmla="val 38235"/>
              </a:avLst>
            </a:prstGeom>
            <a:ln w="38100">
              <a:solidFill>
                <a:srgbClr val="4BA64B"/>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2A5C663F-9324-46F2-A94D-AD6737182D51}"/>
                </a:ext>
              </a:extLst>
            </p:cNvPr>
            <p:cNvSpPr/>
            <p:nvPr/>
          </p:nvSpPr>
          <p:spPr>
            <a:xfrm>
              <a:off x="6374128" y="1220496"/>
              <a:ext cx="2702561" cy="842629"/>
            </a:xfrm>
            <a:prstGeom prst="roundRect">
              <a:avLst/>
            </a:prstGeom>
            <a:noFill/>
            <a:ln>
              <a:solidFill>
                <a:srgbClr val="4BA6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1C1B30EA-499E-1166-E78D-2962158E20F5}"/>
                    </a:ext>
                  </a:extLst>
                </p:cNvPr>
                <p:cNvSpPr txBox="1"/>
                <p:nvPr/>
              </p:nvSpPr>
              <p:spPr>
                <a:xfrm>
                  <a:off x="6619208" y="1236364"/>
                  <a:ext cx="2212399" cy="83099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𝑐𝑜𝑠𝑖𝑛𝑒</m:t>
                        </m:r>
                        <m:r>
                          <a:rPr lang="en-US" sz="1800" b="0" i="1" smtClean="0">
                            <a:latin typeface="Cambria Math" panose="02040503050406030204" pitchFamily="18" charset="0"/>
                          </a:rPr>
                          <m:t> </m:t>
                        </m:r>
                        <m:r>
                          <a:rPr lang="en-US" sz="1800" b="0" i="1" smtClean="0">
                            <a:latin typeface="Cambria Math" panose="02040503050406030204" pitchFamily="18" charset="0"/>
                          </a:rPr>
                          <m:t>𝑠𝑖𝑚𝑖𝑙𝑎𝑟𝑖𝑡𝑦</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𝑟𝑒𝑠𝑢𝑚𝑒</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𝑗𝑜𝑏</m:t>
                        </m:r>
                        <m:r>
                          <a:rPr lang="en-US" sz="1800" b="0" i="1" smtClean="0">
                            <a:latin typeface="Cambria Math" panose="02040503050406030204" pitchFamily="18" charset="0"/>
                          </a:rPr>
                          <m:t> </m:t>
                        </m:r>
                        <m:r>
                          <a:rPr lang="en-US" sz="1800" b="0" i="1" smtClean="0">
                            <a:latin typeface="Cambria Math" panose="02040503050406030204" pitchFamily="18" charset="0"/>
                          </a:rPr>
                          <m:t>𝑐𝑎𝑡𝑒𝑔𝑜𝑟𝑦</m:t>
                        </m:r>
                        <m:r>
                          <a:rPr lang="en-US" sz="1800" b="0" i="1" smtClean="0">
                            <a:latin typeface="Cambria Math" panose="02040503050406030204" pitchFamily="18" charset="0"/>
                          </a:rPr>
                          <m:t>)</m:t>
                        </m:r>
                      </m:oMath>
                    </m:oMathPara>
                  </a14:m>
                  <a:endParaRPr lang="en-US" sz="1800" dirty="0"/>
                </a:p>
              </p:txBody>
            </p:sp>
          </mc:Choice>
          <mc:Fallback>
            <p:sp>
              <p:nvSpPr>
                <p:cNvPr id="30" name="TextBox 29">
                  <a:extLst>
                    <a:ext uri="{FF2B5EF4-FFF2-40B4-BE49-F238E27FC236}">
                      <a16:creationId xmlns:a16="http://schemas.microsoft.com/office/drawing/2014/main" id="{1C1B30EA-499E-1166-E78D-2962158E20F5}"/>
                    </a:ext>
                  </a:extLst>
                </p:cNvPr>
                <p:cNvSpPr txBox="1">
                  <a:spLocks noRot="1" noChangeAspect="1" noMove="1" noResize="1" noEditPoints="1" noAdjustHandles="1" noChangeArrowheads="1" noChangeShapeType="1" noTextEdit="1"/>
                </p:cNvSpPr>
                <p:nvPr/>
              </p:nvSpPr>
              <p:spPr>
                <a:xfrm>
                  <a:off x="6619208" y="1236364"/>
                  <a:ext cx="2212399" cy="830997"/>
                </a:xfrm>
                <a:prstGeom prst="rect">
                  <a:avLst/>
                </a:prstGeom>
                <a:blipFill>
                  <a:blip r:embed="rId5"/>
                  <a:stretch>
                    <a:fillRect t="-2985" b="-11940"/>
                  </a:stretch>
                </a:blipFill>
              </p:spPr>
              <p:txBody>
                <a:bodyPr/>
                <a:lstStyle/>
                <a:p>
                  <a:r>
                    <a:rPr lang="en-US">
                      <a:noFill/>
                    </a:rPr>
                    <a:t> </a:t>
                  </a:r>
                </a:p>
              </p:txBody>
            </p:sp>
          </mc:Fallback>
        </mc:AlternateContent>
      </p:grpSp>
      <p:sp>
        <p:nvSpPr>
          <p:cNvPr id="35" name="Rectangle 34">
            <a:extLst>
              <a:ext uri="{FF2B5EF4-FFF2-40B4-BE49-F238E27FC236}">
                <a16:creationId xmlns:a16="http://schemas.microsoft.com/office/drawing/2014/main" id="{AA698399-9250-195A-7822-FDAC38395CA4}"/>
              </a:ext>
            </a:extLst>
          </p:cNvPr>
          <p:cNvSpPr/>
          <p:nvPr/>
        </p:nvSpPr>
        <p:spPr>
          <a:xfrm>
            <a:off x="619760" y="863600"/>
            <a:ext cx="812800" cy="4235073"/>
          </a:xfrm>
          <a:prstGeom prst="rect">
            <a:avLst/>
          </a:prstGeom>
          <a:noFill/>
          <a:ln w="57150">
            <a:solidFill>
              <a:srgbClr val="EF727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a:extLst>
              <a:ext uri="{FF2B5EF4-FFF2-40B4-BE49-F238E27FC236}">
                <a16:creationId xmlns:a16="http://schemas.microsoft.com/office/drawing/2014/main" id="{94F641CD-70E8-E13E-5489-416A38AAFB38}"/>
              </a:ext>
            </a:extLst>
          </p:cNvPr>
          <p:cNvSpPr txBox="1">
            <a:spLocks/>
          </p:cNvSpPr>
          <p:nvPr/>
        </p:nvSpPr>
        <p:spPr>
          <a:xfrm>
            <a:off x="89241" y="678583"/>
            <a:ext cx="8233997" cy="53313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en-US" sz="2000" dirty="0">
                <a:latin typeface="Helvetica" pitchFamily="2" charset="0"/>
              </a:rPr>
              <a:t>(Not visible to users)</a:t>
            </a:r>
          </a:p>
        </p:txBody>
      </p:sp>
    </p:spTree>
    <p:extLst>
      <p:ext uri="{BB962C8B-B14F-4D97-AF65-F5344CB8AC3E}">
        <p14:creationId xmlns:p14="http://schemas.microsoft.com/office/powerpoint/2010/main" val="89302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E290DA-AE31-968B-E860-D5ACB564421D}"/>
              </a:ext>
            </a:extLst>
          </p:cNvPr>
          <p:cNvSpPr txBox="1">
            <a:spLocks/>
          </p:cNvSpPr>
          <p:nvPr/>
        </p:nvSpPr>
        <p:spPr>
          <a:xfrm>
            <a:off x="455001" y="242193"/>
            <a:ext cx="8233997" cy="99417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en-US" dirty="0"/>
              <a:t>Output – Top 5 Job Categories</a:t>
            </a:r>
          </a:p>
        </p:txBody>
      </p:sp>
      <p:pic>
        <p:nvPicPr>
          <p:cNvPr id="6" name="Picture 5">
            <a:extLst>
              <a:ext uri="{FF2B5EF4-FFF2-40B4-BE49-F238E27FC236}">
                <a16:creationId xmlns:a16="http://schemas.microsoft.com/office/drawing/2014/main" id="{37B4F9EA-AA69-AB32-AF67-DA3875B9391F}"/>
              </a:ext>
            </a:extLst>
          </p:cNvPr>
          <p:cNvPicPr>
            <a:picLocks noChangeAspect="1"/>
          </p:cNvPicPr>
          <p:nvPr/>
        </p:nvPicPr>
        <p:blipFill>
          <a:blip r:embed="rId3"/>
          <a:stretch>
            <a:fillRect/>
          </a:stretch>
        </p:blipFill>
        <p:spPr>
          <a:xfrm>
            <a:off x="7620" y="746760"/>
            <a:ext cx="3378200" cy="4406900"/>
          </a:xfrm>
          <a:prstGeom prst="rect">
            <a:avLst/>
          </a:prstGeom>
        </p:spPr>
      </p:pic>
      <p:cxnSp>
        <p:nvCxnSpPr>
          <p:cNvPr id="7" name="Straight Connector 6">
            <a:extLst>
              <a:ext uri="{FF2B5EF4-FFF2-40B4-BE49-F238E27FC236}">
                <a16:creationId xmlns:a16="http://schemas.microsoft.com/office/drawing/2014/main" id="{5E406EB4-1621-F90C-690C-8E4AEAA01404}"/>
              </a:ext>
            </a:extLst>
          </p:cNvPr>
          <p:cNvCxnSpPr/>
          <p:nvPr/>
        </p:nvCxnSpPr>
        <p:spPr>
          <a:xfrm>
            <a:off x="457200" y="3667760"/>
            <a:ext cx="3108960" cy="0"/>
          </a:xfrm>
          <a:prstGeom prst="line">
            <a:avLst/>
          </a:prstGeom>
          <a:ln w="952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0BA4590-068C-61A6-7CEA-1F5C5BF76DEC}"/>
              </a:ext>
            </a:extLst>
          </p:cNvPr>
          <p:cNvCxnSpPr>
            <a:cxnSpLocks/>
          </p:cNvCxnSpPr>
          <p:nvPr/>
        </p:nvCxnSpPr>
        <p:spPr>
          <a:xfrm flipV="1">
            <a:off x="477520" y="709553"/>
            <a:ext cx="0" cy="4389120"/>
          </a:xfrm>
          <a:prstGeom prst="line">
            <a:avLst/>
          </a:prstGeom>
          <a:ln w="9525">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8B6D2EC-BB83-E4E7-874D-0A5C43F82C98}"/>
              </a:ext>
            </a:extLst>
          </p:cNvPr>
          <p:cNvSpPr txBox="1"/>
          <p:nvPr/>
        </p:nvSpPr>
        <p:spPr>
          <a:xfrm>
            <a:off x="1117827" y="1499774"/>
            <a:ext cx="2539771" cy="3519265"/>
          </a:xfrm>
          <a:prstGeom prst="rect">
            <a:avLst/>
          </a:prstGeom>
          <a:solidFill>
            <a:srgbClr val="FFFFFF">
              <a:alpha val="80000"/>
            </a:srgbClr>
          </a:solidFill>
        </p:spPr>
        <p:txBody>
          <a:bodyPr wrap="square" rtlCol="0">
            <a:spAutoFit/>
          </a:bodyPr>
          <a:lstStyle/>
          <a:p>
            <a:endParaRPr lang="en-US" dirty="0"/>
          </a:p>
        </p:txBody>
      </p:sp>
      <p:sp>
        <p:nvSpPr>
          <p:cNvPr id="10" name="Rounded Rectangle 9">
            <a:extLst>
              <a:ext uri="{FF2B5EF4-FFF2-40B4-BE49-F238E27FC236}">
                <a16:creationId xmlns:a16="http://schemas.microsoft.com/office/drawing/2014/main" id="{B3BB2459-807D-FB15-C9D0-2A1B4B61CD12}"/>
              </a:ext>
            </a:extLst>
          </p:cNvPr>
          <p:cNvSpPr/>
          <p:nvPr/>
        </p:nvSpPr>
        <p:spPr>
          <a:xfrm>
            <a:off x="4722202" y="1301988"/>
            <a:ext cx="3944278" cy="547132"/>
          </a:xfrm>
          <a:prstGeom prst="roundRect">
            <a:avLst/>
          </a:prstGeom>
          <a:solidFill>
            <a:srgbClr val="9E82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KEYWORDS</a:t>
            </a:r>
          </a:p>
        </p:txBody>
      </p:sp>
      <p:sp>
        <p:nvSpPr>
          <p:cNvPr id="11" name="Rounded Rectangle 10">
            <a:extLst>
              <a:ext uri="{FF2B5EF4-FFF2-40B4-BE49-F238E27FC236}">
                <a16:creationId xmlns:a16="http://schemas.microsoft.com/office/drawing/2014/main" id="{BFFEDBE9-1C87-3FCC-FF4A-A99C1173FB57}"/>
              </a:ext>
            </a:extLst>
          </p:cNvPr>
          <p:cNvSpPr/>
          <p:nvPr/>
        </p:nvSpPr>
        <p:spPr>
          <a:xfrm>
            <a:off x="4722202" y="2571750"/>
            <a:ext cx="3944278" cy="548640"/>
          </a:xfrm>
          <a:prstGeom prst="roundRect">
            <a:avLst/>
          </a:prstGeom>
          <a:solidFill>
            <a:srgbClr val="9E82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JOB TITLES</a:t>
            </a:r>
          </a:p>
        </p:txBody>
      </p:sp>
      <p:sp>
        <p:nvSpPr>
          <p:cNvPr id="12" name="Rounded Rectangle 11">
            <a:extLst>
              <a:ext uri="{FF2B5EF4-FFF2-40B4-BE49-F238E27FC236}">
                <a16:creationId xmlns:a16="http://schemas.microsoft.com/office/drawing/2014/main" id="{440BC967-F106-2887-ED46-F0316054104D}"/>
              </a:ext>
            </a:extLst>
          </p:cNvPr>
          <p:cNvSpPr/>
          <p:nvPr/>
        </p:nvSpPr>
        <p:spPr>
          <a:xfrm>
            <a:off x="4722202" y="3858959"/>
            <a:ext cx="3944278" cy="548640"/>
          </a:xfrm>
          <a:prstGeom prst="roundRect">
            <a:avLst/>
          </a:prstGeom>
          <a:solidFill>
            <a:srgbClr val="9E82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JOB POSTS</a:t>
            </a:r>
          </a:p>
        </p:txBody>
      </p:sp>
    </p:spTree>
    <p:extLst>
      <p:ext uri="{BB962C8B-B14F-4D97-AF65-F5344CB8AC3E}">
        <p14:creationId xmlns:p14="http://schemas.microsoft.com/office/powerpoint/2010/main" val="279987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grpId="0" nodeType="afterEffect">
                                  <p:stCondLst>
                                    <p:cond delay="20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300" fill="hold"/>
                                        <p:tgtEl>
                                          <p:spTgt spid="10"/>
                                        </p:tgtEl>
                                        <p:attrNameLst>
                                          <p:attrName>ppt_x</p:attrName>
                                        </p:attrNameLst>
                                      </p:cBhvr>
                                      <p:tavLst>
                                        <p:tav tm="0">
                                          <p:val>
                                            <p:strVal val="#ppt_x"/>
                                          </p:val>
                                        </p:tav>
                                        <p:tav tm="100000">
                                          <p:val>
                                            <p:strVal val="#ppt_x"/>
                                          </p:val>
                                        </p:tav>
                                      </p:tavLst>
                                    </p:anim>
                                    <p:anim calcmode="lin" valueType="num">
                                      <p:cBhvr additive="base">
                                        <p:cTn id="11" dur="300" fill="hold"/>
                                        <p:tgtEl>
                                          <p:spTgt spid="10"/>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2" presetClass="entr" presetSubtype="4" fill="hold" grpId="0" nodeType="afterEffect">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300" fill="hold"/>
                                        <p:tgtEl>
                                          <p:spTgt spid="11"/>
                                        </p:tgtEl>
                                        <p:attrNameLst>
                                          <p:attrName>ppt_x</p:attrName>
                                        </p:attrNameLst>
                                      </p:cBhvr>
                                      <p:tavLst>
                                        <p:tav tm="0">
                                          <p:val>
                                            <p:strVal val="#ppt_x"/>
                                          </p:val>
                                        </p:tav>
                                        <p:tav tm="100000">
                                          <p:val>
                                            <p:strVal val="#ppt_x"/>
                                          </p:val>
                                        </p:tav>
                                      </p:tavLst>
                                    </p:anim>
                                    <p:anim calcmode="lin" valueType="num">
                                      <p:cBhvr additive="base">
                                        <p:cTn id="16" dur="300" fill="hold"/>
                                        <p:tgtEl>
                                          <p:spTgt spid="11"/>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 presetClass="entr" presetSubtype="4"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300" fill="hold"/>
                                        <p:tgtEl>
                                          <p:spTgt spid="12"/>
                                        </p:tgtEl>
                                        <p:attrNameLst>
                                          <p:attrName>ppt_x</p:attrName>
                                        </p:attrNameLst>
                                      </p:cBhvr>
                                      <p:tavLst>
                                        <p:tav tm="0">
                                          <p:val>
                                            <p:strVal val="#ppt_x"/>
                                          </p:val>
                                        </p:tav>
                                        <p:tav tm="100000">
                                          <p:val>
                                            <p:strVal val="#ppt_x"/>
                                          </p:val>
                                        </p:tav>
                                      </p:tavLst>
                                    </p:anim>
                                    <p:anim calcmode="lin" valueType="num">
                                      <p:cBhvr additive="base">
                                        <p:cTn id="21"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E290DA-AE31-968B-E860-D5ACB564421D}"/>
              </a:ext>
            </a:extLst>
          </p:cNvPr>
          <p:cNvSpPr txBox="1">
            <a:spLocks/>
          </p:cNvSpPr>
          <p:nvPr/>
        </p:nvSpPr>
        <p:spPr>
          <a:xfrm>
            <a:off x="455001" y="242193"/>
            <a:ext cx="8233997" cy="99417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en-US" dirty="0"/>
              <a:t>Output – Top 5 Job Categories</a:t>
            </a:r>
          </a:p>
        </p:txBody>
      </p:sp>
      <p:pic>
        <p:nvPicPr>
          <p:cNvPr id="6" name="Picture 5">
            <a:extLst>
              <a:ext uri="{FF2B5EF4-FFF2-40B4-BE49-F238E27FC236}">
                <a16:creationId xmlns:a16="http://schemas.microsoft.com/office/drawing/2014/main" id="{37B4F9EA-AA69-AB32-AF67-DA3875B9391F}"/>
              </a:ext>
            </a:extLst>
          </p:cNvPr>
          <p:cNvPicPr>
            <a:picLocks noChangeAspect="1"/>
          </p:cNvPicPr>
          <p:nvPr/>
        </p:nvPicPr>
        <p:blipFill>
          <a:blip r:embed="rId3"/>
          <a:stretch>
            <a:fillRect/>
          </a:stretch>
        </p:blipFill>
        <p:spPr>
          <a:xfrm>
            <a:off x="7620" y="746760"/>
            <a:ext cx="3378200" cy="4406900"/>
          </a:xfrm>
          <a:prstGeom prst="rect">
            <a:avLst/>
          </a:prstGeom>
        </p:spPr>
      </p:pic>
      <p:cxnSp>
        <p:nvCxnSpPr>
          <p:cNvPr id="7" name="Straight Connector 6">
            <a:extLst>
              <a:ext uri="{FF2B5EF4-FFF2-40B4-BE49-F238E27FC236}">
                <a16:creationId xmlns:a16="http://schemas.microsoft.com/office/drawing/2014/main" id="{5E406EB4-1621-F90C-690C-8E4AEAA01404}"/>
              </a:ext>
            </a:extLst>
          </p:cNvPr>
          <p:cNvCxnSpPr/>
          <p:nvPr/>
        </p:nvCxnSpPr>
        <p:spPr>
          <a:xfrm>
            <a:off x="457200" y="3667760"/>
            <a:ext cx="3108960" cy="0"/>
          </a:xfrm>
          <a:prstGeom prst="line">
            <a:avLst/>
          </a:prstGeom>
          <a:ln w="952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0BA4590-068C-61A6-7CEA-1F5C5BF76DEC}"/>
              </a:ext>
            </a:extLst>
          </p:cNvPr>
          <p:cNvCxnSpPr>
            <a:cxnSpLocks/>
          </p:cNvCxnSpPr>
          <p:nvPr/>
        </p:nvCxnSpPr>
        <p:spPr>
          <a:xfrm flipV="1">
            <a:off x="477520" y="709553"/>
            <a:ext cx="0" cy="4389120"/>
          </a:xfrm>
          <a:prstGeom prst="line">
            <a:avLst/>
          </a:prstGeom>
          <a:ln w="9525">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8B6D2EC-BB83-E4E7-874D-0A5C43F82C98}"/>
              </a:ext>
            </a:extLst>
          </p:cNvPr>
          <p:cNvSpPr txBox="1"/>
          <p:nvPr/>
        </p:nvSpPr>
        <p:spPr>
          <a:xfrm>
            <a:off x="1117827" y="1499774"/>
            <a:ext cx="2539771" cy="3519265"/>
          </a:xfrm>
          <a:prstGeom prst="rect">
            <a:avLst/>
          </a:prstGeom>
          <a:solidFill>
            <a:srgbClr val="FFFFFF">
              <a:alpha val="80000"/>
            </a:srgbClr>
          </a:solidFill>
        </p:spPr>
        <p:txBody>
          <a:bodyPr wrap="square" rtlCol="0">
            <a:spAutoFit/>
          </a:bodyPr>
          <a:lstStyle/>
          <a:p>
            <a:endParaRPr lang="en-US" dirty="0"/>
          </a:p>
        </p:txBody>
      </p:sp>
      <p:sp>
        <p:nvSpPr>
          <p:cNvPr id="10" name="Rounded Rectangle 9">
            <a:extLst>
              <a:ext uri="{FF2B5EF4-FFF2-40B4-BE49-F238E27FC236}">
                <a16:creationId xmlns:a16="http://schemas.microsoft.com/office/drawing/2014/main" id="{B3BB2459-807D-FB15-C9D0-2A1B4B61CD12}"/>
              </a:ext>
            </a:extLst>
          </p:cNvPr>
          <p:cNvSpPr/>
          <p:nvPr/>
        </p:nvSpPr>
        <p:spPr>
          <a:xfrm>
            <a:off x="4722202" y="1301988"/>
            <a:ext cx="3944278" cy="547132"/>
          </a:xfrm>
          <a:prstGeom prst="roundRect">
            <a:avLst/>
          </a:prstGeom>
          <a:solidFill>
            <a:srgbClr val="9E82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KEYWORDS</a:t>
            </a:r>
          </a:p>
        </p:txBody>
      </p:sp>
      <p:sp>
        <p:nvSpPr>
          <p:cNvPr id="2" name="TextBox 1">
            <a:extLst>
              <a:ext uri="{FF2B5EF4-FFF2-40B4-BE49-F238E27FC236}">
                <a16:creationId xmlns:a16="http://schemas.microsoft.com/office/drawing/2014/main" id="{EB6BB95E-2234-82D8-637B-887D94C4EC72}"/>
              </a:ext>
            </a:extLst>
          </p:cNvPr>
          <p:cNvSpPr txBox="1"/>
          <p:nvPr/>
        </p:nvSpPr>
        <p:spPr>
          <a:xfrm>
            <a:off x="4789341" y="1767817"/>
            <a:ext cx="3789679" cy="2791405"/>
          </a:xfrm>
          <a:prstGeom prst="rect">
            <a:avLst/>
          </a:prstGeom>
          <a:noFill/>
        </p:spPr>
        <p:txBody>
          <a:bodyPr wrap="square" rtlCol="0">
            <a:spAutoFit/>
          </a:bodyPr>
          <a:lstStyle/>
          <a:p>
            <a:pPr>
              <a:lnSpc>
                <a:spcPct val="120000"/>
              </a:lnSpc>
            </a:pPr>
            <a:endParaRPr lang="en-US" sz="2000" dirty="0">
              <a:effectLst/>
              <a:latin typeface="Arial" panose="020B0604020202020204" pitchFamily="34" charset="0"/>
              <a:cs typeface="Arial" panose="020B0604020202020204" pitchFamily="34" charset="0"/>
            </a:endParaRPr>
          </a:p>
          <a:p>
            <a:pPr>
              <a:lnSpc>
                <a:spcPct val="120000"/>
              </a:lnSpc>
            </a:pPr>
            <a:r>
              <a:rPr lang="en-US" sz="1800" dirty="0">
                <a:effectLst/>
                <a:latin typeface="Arial" panose="020B0604020202020204" pitchFamily="34" charset="0"/>
                <a:cs typeface="Arial" panose="020B0604020202020204" pitchFamily="34" charset="0"/>
              </a:rPr>
              <a:t>branch, client, application, union, business, banking, realtor, underwriting, origination, service, borrower, financial, customer, originator, officer, lending, credit, bank, mortgage, loan</a:t>
            </a:r>
          </a:p>
          <a:p>
            <a:pPr>
              <a:lnSpc>
                <a:spcPct val="120000"/>
              </a:lnSpc>
            </a:pPr>
            <a:endParaRPr lang="en-US" sz="2000" dirty="0">
              <a:latin typeface="Arial" panose="020B0604020202020204" pitchFamily="34" charset="0"/>
              <a:cs typeface="Arial" panose="020B0604020202020204" pitchFamily="34" charset="0"/>
            </a:endParaRPr>
          </a:p>
        </p:txBody>
      </p:sp>
      <p:sp>
        <p:nvSpPr>
          <p:cNvPr id="3" name="Rounded Rectangle 2">
            <a:extLst>
              <a:ext uri="{FF2B5EF4-FFF2-40B4-BE49-F238E27FC236}">
                <a16:creationId xmlns:a16="http://schemas.microsoft.com/office/drawing/2014/main" id="{C23E4FC7-F5C3-7921-030A-21EF584EBADA}"/>
              </a:ext>
            </a:extLst>
          </p:cNvPr>
          <p:cNvSpPr/>
          <p:nvPr/>
        </p:nvSpPr>
        <p:spPr>
          <a:xfrm>
            <a:off x="4712042" y="1853486"/>
            <a:ext cx="3944278" cy="2620069"/>
          </a:xfrm>
          <a:prstGeom prst="roundRect">
            <a:avLst>
              <a:gd name="adj" fmla="val 193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Tree>
    <p:extLst>
      <p:ext uri="{BB962C8B-B14F-4D97-AF65-F5344CB8AC3E}">
        <p14:creationId xmlns:p14="http://schemas.microsoft.com/office/powerpoint/2010/main" val="1011210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E290DA-AE31-968B-E860-D5ACB564421D}"/>
              </a:ext>
            </a:extLst>
          </p:cNvPr>
          <p:cNvSpPr txBox="1">
            <a:spLocks/>
          </p:cNvSpPr>
          <p:nvPr/>
        </p:nvSpPr>
        <p:spPr>
          <a:xfrm>
            <a:off x="455001" y="242193"/>
            <a:ext cx="8233997" cy="99417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30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en-US" dirty="0"/>
              <a:t>Output – Top 5 Job Categories</a:t>
            </a:r>
          </a:p>
        </p:txBody>
      </p:sp>
      <p:pic>
        <p:nvPicPr>
          <p:cNvPr id="6" name="Picture 5">
            <a:extLst>
              <a:ext uri="{FF2B5EF4-FFF2-40B4-BE49-F238E27FC236}">
                <a16:creationId xmlns:a16="http://schemas.microsoft.com/office/drawing/2014/main" id="{37B4F9EA-AA69-AB32-AF67-DA3875B9391F}"/>
              </a:ext>
            </a:extLst>
          </p:cNvPr>
          <p:cNvPicPr>
            <a:picLocks noChangeAspect="1"/>
          </p:cNvPicPr>
          <p:nvPr/>
        </p:nvPicPr>
        <p:blipFill>
          <a:blip r:embed="rId3"/>
          <a:stretch>
            <a:fillRect/>
          </a:stretch>
        </p:blipFill>
        <p:spPr>
          <a:xfrm>
            <a:off x="7620" y="746760"/>
            <a:ext cx="3378200" cy="4406900"/>
          </a:xfrm>
          <a:prstGeom prst="rect">
            <a:avLst/>
          </a:prstGeom>
        </p:spPr>
      </p:pic>
      <p:cxnSp>
        <p:nvCxnSpPr>
          <p:cNvPr id="7" name="Straight Connector 6">
            <a:extLst>
              <a:ext uri="{FF2B5EF4-FFF2-40B4-BE49-F238E27FC236}">
                <a16:creationId xmlns:a16="http://schemas.microsoft.com/office/drawing/2014/main" id="{5E406EB4-1621-F90C-690C-8E4AEAA01404}"/>
              </a:ext>
            </a:extLst>
          </p:cNvPr>
          <p:cNvCxnSpPr/>
          <p:nvPr/>
        </p:nvCxnSpPr>
        <p:spPr>
          <a:xfrm>
            <a:off x="457200" y="3667760"/>
            <a:ext cx="3108960" cy="0"/>
          </a:xfrm>
          <a:prstGeom prst="line">
            <a:avLst/>
          </a:prstGeom>
          <a:ln w="952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0BA4590-068C-61A6-7CEA-1F5C5BF76DEC}"/>
              </a:ext>
            </a:extLst>
          </p:cNvPr>
          <p:cNvCxnSpPr>
            <a:cxnSpLocks/>
          </p:cNvCxnSpPr>
          <p:nvPr/>
        </p:nvCxnSpPr>
        <p:spPr>
          <a:xfrm flipV="1">
            <a:off x="477520" y="709553"/>
            <a:ext cx="0" cy="4389120"/>
          </a:xfrm>
          <a:prstGeom prst="line">
            <a:avLst/>
          </a:prstGeom>
          <a:ln w="9525">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8B6D2EC-BB83-E4E7-874D-0A5C43F82C98}"/>
              </a:ext>
            </a:extLst>
          </p:cNvPr>
          <p:cNvSpPr txBox="1"/>
          <p:nvPr/>
        </p:nvSpPr>
        <p:spPr>
          <a:xfrm>
            <a:off x="1087112" y="1526024"/>
            <a:ext cx="1635767" cy="3519265"/>
          </a:xfrm>
          <a:prstGeom prst="rect">
            <a:avLst/>
          </a:prstGeom>
          <a:solidFill>
            <a:srgbClr val="FFFFFF">
              <a:alpha val="80000"/>
            </a:srgbClr>
          </a:solidFill>
        </p:spPr>
        <p:txBody>
          <a:bodyPr wrap="square" rtlCol="0">
            <a:spAutoFit/>
          </a:bodyPr>
          <a:lstStyle/>
          <a:p>
            <a:endParaRPr lang="en-US" dirty="0"/>
          </a:p>
        </p:txBody>
      </p:sp>
      <p:sp>
        <p:nvSpPr>
          <p:cNvPr id="10" name="Rounded Rectangle 9">
            <a:extLst>
              <a:ext uri="{FF2B5EF4-FFF2-40B4-BE49-F238E27FC236}">
                <a16:creationId xmlns:a16="http://schemas.microsoft.com/office/drawing/2014/main" id="{B3BB2459-807D-FB15-C9D0-2A1B4B61CD12}"/>
              </a:ext>
            </a:extLst>
          </p:cNvPr>
          <p:cNvSpPr/>
          <p:nvPr/>
        </p:nvSpPr>
        <p:spPr>
          <a:xfrm>
            <a:off x="4722202" y="1301988"/>
            <a:ext cx="3944278" cy="547132"/>
          </a:xfrm>
          <a:prstGeom prst="roundRect">
            <a:avLst/>
          </a:prstGeom>
          <a:solidFill>
            <a:srgbClr val="9E82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KEYWORDS</a:t>
            </a:r>
          </a:p>
        </p:txBody>
      </p:sp>
      <p:sp>
        <p:nvSpPr>
          <p:cNvPr id="11" name="Rounded Rectangle 10">
            <a:extLst>
              <a:ext uri="{FF2B5EF4-FFF2-40B4-BE49-F238E27FC236}">
                <a16:creationId xmlns:a16="http://schemas.microsoft.com/office/drawing/2014/main" id="{BFFEDBE9-1C87-3FCC-FF4A-A99C1173FB57}"/>
              </a:ext>
            </a:extLst>
          </p:cNvPr>
          <p:cNvSpPr/>
          <p:nvPr/>
        </p:nvSpPr>
        <p:spPr>
          <a:xfrm>
            <a:off x="4722202" y="2571750"/>
            <a:ext cx="3944278" cy="548640"/>
          </a:xfrm>
          <a:prstGeom prst="roundRect">
            <a:avLst/>
          </a:prstGeom>
          <a:solidFill>
            <a:srgbClr val="9E82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JOB TITLES</a:t>
            </a:r>
          </a:p>
        </p:txBody>
      </p:sp>
      <p:sp>
        <p:nvSpPr>
          <p:cNvPr id="12" name="Rounded Rectangle 11">
            <a:extLst>
              <a:ext uri="{FF2B5EF4-FFF2-40B4-BE49-F238E27FC236}">
                <a16:creationId xmlns:a16="http://schemas.microsoft.com/office/drawing/2014/main" id="{440BC967-F106-2887-ED46-F0316054104D}"/>
              </a:ext>
            </a:extLst>
          </p:cNvPr>
          <p:cNvSpPr/>
          <p:nvPr/>
        </p:nvSpPr>
        <p:spPr>
          <a:xfrm>
            <a:off x="4722202" y="3858959"/>
            <a:ext cx="3944278" cy="548640"/>
          </a:xfrm>
          <a:prstGeom prst="roundRect">
            <a:avLst/>
          </a:prstGeom>
          <a:solidFill>
            <a:srgbClr val="9E82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JOB POSTS</a:t>
            </a:r>
          </a:p>
        </p:txBody>
      </p:sp>
      <p:sp>
        <p:nvSpPr>
          <p:cNvPr id="2" name="TextBox 1">
            <a:extLst>
              <a:ext uri="{FF2B5EF4-FFF2-40B4-BE49-F238E27FC236}">
                <a16:creationId xmlns:a16="http://schemas.microsoft.com/office/drawing/2014/main" id="{5782DFBE-19DF-299A-5E27-8855F91E99C3}"/>
              </a:ext>
            </a:extLst>
          </p:cNvPr>
          <p:cNvSpPr txBox="1"/>
          <p:nvPr/>
        </p:nvSpPr>
        <p:spPr>
          <a:xfrm>
            <a:off x="497841" y="812117"/>
            <a:ext cx="589272" cy="3519265"/>
          </a:xfrm>
          <a:prstGeom prst="rect">
            <a:avLst/>
          </a:prstGeom>
          <a:solidFill>
            <a:srgbClr val="FFFFFF">
              <a:alpha val="80000"/>
            </a:srgbClr>
          </a:solidFill>
        </p:spPr>
        <p:txBody>
          <a:bodyPr wrap="square" rtlCol="0">
            <a:spAutoFit/>
          </a:bodyPr>
          <a:lstStyle/>
          <a:p>
            <a:endParaRPr lang="en-US" dirty="0"/>
          </a:p>
        </p:txBody>
      </p:sp>
    </p:spTree>
    <p:extLst>
      <p:ext uri="{BB962C8B-B14F-4D97-AF65-F5344CB8AC3E}">
        <p14:creationId xmlns:p14="http://schemas.microsoft.com/office/powerpoint/2010/main" val="2519801437"/>
      </p:ext>
    </p:extLst>
  </p:cSld>
  <p:clrMapOvr>
    <a:masterClrMapping/>
  </p:clrMapOvr>
</p:sld>
</file>

<file path=ppt/theme/theme1.xml><?xml version="1.0" encoding="utf-8"?>
<a:theme xmlns:a="http://schemas.openxmlformats.org/drawingml/2006/main" name="Business Development Process Infographics by Slidesgo">
  <a:themeElements>
    <a:clrScheme name="Simple Light">
      <a:dk1>
        <a:srgbClr val="000000"/>
      </a:dk1>
      <a:lt1>
        <a:srgbClr val="FFFFFF"/>
      </a:lt1>
      <a:dk2>
        <a:srgbClr val="3464AC"/>
      </a:dk2>
      <a:lt2>
        <a:srgbClr val="67CAE1"/>
      </a:lt2>
      <a:accent1>
        <a:srgbClr val="8EDEA3"/>
      </a:accent1>
      <a:accent2>
        <a:srgbClr val="FDC017"/>
      </a:accent2>
      <a:accent3>
        <a:srgbClr val="EE7272"/>
      </a:accent3>
      <a:accent4>
        <a:srgbClr val="FFC9BD"/>
      </a:accent4>
      <a:accent5>
        <a:srgbClr val="FEEFEA"/>
      </a:accent5>
      <a:accent6>
        <a:srgbClr val="F3F3F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2035</TotalTime>
  <Words>1241</Words>
  <Application>Microsoft Macintosh PowerPoint</Application>
  <PresentationFormat>On-screen Show (16:9)</PresentationFormat>
  <Paragraphs>131</Paragraphs>
  <Slides>22</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Fira Sans Extra Condensed SemiBold</vt:lpstr>
      <vt:lpstr>Optima</vt:lpstr>
      <vt:lpstr>Arial</vt:lpstr>
      <vt:lpstr>Tiempos Text</vt:lpstr>
      <vt:lpstr>Roboto</vt:lpstr>
      <vt:lpstr>Bebas Neue</vt:lpstr>
      <vt:lpstr>Helvetica</vt:lpstr>
      <vt:lpstr>Cambria Math</vt:lpstr>
      <vt:lpstr>Calibri</vt:lpstr>
      <vt:lpstr>Helvetica Neue</vt:lpstr>
      <vt:lpstr>Business Development Process Infographics by Slidesgo</vt:lpstr>
      <vt:lpstr>Resume-Based Career Explorer</vt:lpstr>
      <vt:lpstr>PowerPoint Presentation</vt:lpstr>
      <vt:lpstr>Resume-Based Career Explorer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Resume-Based Career Explorer</vt:lpstr>
      <vt:lpstr>PowerPoint Presentation</vt:lpstr>
      <vt:lpstr>Supplement slides</vt:lpstr>
      <vt:lpstr>Job descriptions</vt:lpstr>
      <vt:lpstr>Job titles</vt:lpstr>
      <vt:lpstr>PowerPoint Presentation</vt:lpstr>
      <vt:lpstr>PowerPoint Presentation</vt:lpstr>
      <vt:lpstr>PowerPoint Presentation</vt:lpstr>
      <vt:lpstr>Bag of Words &amp; k-means Clustering</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Development Process Infographics</dc:title>
  <cp:lastModifiedBy>Ying Yu</cp:lastModifiedBy>
  <cp:revision>142</cp:revision>
  <dcterms:modified xsi:type="dcterms:W3CDTF">2023-08-10T20:00:13Z</dcterms:modified>
</cp:coreProperties>
</file>